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7" r:id="rId4"/>
    <p:sldMasterId id="2147483724" r:id="rId5"/>
    <p:sldMasterId id="2147483737" r:id="rId6"/>
    <p:sldMasterId id="2147483749" r:id="rId7"/>
  </p:sldMasterIdLst>
  <p:notesMasterIdLst>
    <p:notesMasterId r:id="rId63"/>
  </p:notesMasterIdLst>
  <p:sldIdLst>
    <p:sldId id="777" r:id="rId8"/>
    <p:sldId id="781" r:id="rId9"/>
    <p:sldId id="778" r:id="rId10"/>
    <p:sldId id="412" r:id="rId11"/>
    <p:sldId id="414" r:id="rId12"/>
    <p:sldId id="415" r:id="rId13"/>
    <p:sldId id="382" r:id="rId14"/>
    <p:sldId id="383" r:id="rId15"/>
    <p:sldId id="390" r:id="rId16"/>
    <p:sldId id="391" r:id="rId17"/>
    <p:sldId id="417" r:id="rId18"/>
    <p:sldId id="368" r:id="rId19"/>
    <p:sldId id="385" r:id="rId20"/>
    <p:sldId id="386" r:id="rId21"/>
    <p:sldId id="418" r:id="rId22"/>
    <p:sldId id="419" r:id="rId23"/>
    <p:sldId id="434" r:id="rId24"/>
    <p:sldId id="433" r:id="rId25"/>
    <p:sldId id="436" r:id="rId26"/>
    <p:sldId id="779" r:id="rId27"/>
    <p:sldId id="665" r:id="rId28"/>
    <p:sldId id="666" r:id="rId29"/>
    <p:sldId id="667" r:id="rId30"/>
    <p:sldId id="668" r:id="rId31"/>
    <p:sldId id="670" r:id="rId32"/>
    <p:sldId id="782" r:id="rId33"/>
    <p:sldId id="775" r:id="rId34"/>
    <p:sldId id="357" r:id="rId35"/>
    <p:sldId id="776" r:id="rId36"/>
    <p:sldId id="764" r:id="rId37"/>
    <p:sldId id="765" r:id="rId38"/>
    <p:sldId id="354" r:id="rId39"/>
    <p:sldId id="355" r:id="rId40"/>
    <p:sldId id="358" r:id="rId41"/>
    <p:sldId id="359" r:id="rId42"/>
    <p:sldId id="360" r:id="rId43"/>
    <p:sldId id="768" r:id="rId44"/>
    <p:sldId id="376" r:id="rId45"/>
    <p:sldId id="451" r:id="rId46"/>
    <p:sldId id="452" r:id="rId47"/>
    <p:sldId id="757" r:id="rId48"/>
    <p:sldId id="454" r:id="rId49"/>
    <p:sldId id="406" r:id="rId50"/>
    <p:sldId id="442" r:id="rId51"/>
    <p:sldId id="407" r:id="rId52"/>
    <p:sldId id="468" r:id="rId53"/>
    <p:sldId id="769" r:id="rId54"/>
    <p:sldId id="435" r:id="rId55"/>
    <p:sldId id="770" r:id="rId56"/>
    <p:sldId id="437" r:id="rId57"/>
    <p:sldId id="438" r:id="rId58"/>
    <p:sldId id="439" r:id="rId59"/>
    <p:sldId id="440" r:id="rId60"/>
    <p:sldId id="441" r:id="rId61"/>
    <p:sldId id="78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29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6DED4B-9FE1-4C85-A603-F6AD2710929E}"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D65F50E8-6D9B-4D72-89E5-D93CB541B7ED}">
      <dgm:prSet/>
      <dgm:spPr/>
      <dgm:t>
        <a:bodyPr/>
        <a:lstStyle/>
        <a:p>
          <a:r>
            <a:rPr lang="en-US"/>
            <a:t>Requirement links to tests</a:t>
          </a:r>
        </a:p>
      </dgm:t>
    </dgm:pt>
    <dgm:pt modelId="{19F90551-79DD-48D4-96AB-D0B758DE9CA4}" type="parTrans" cxnId="{EEA794C2-226D-446F-A251-A4A5D41B5FE2}">
      <dgm:prSet/>
      <dgm:spPr/>
      <dgm:t>
        <a:bodyPr/>
        <a:lstStyle/>
        <a:p>
          <a:endParaRPr lang="en-US"/>
        </a:p>
      </dgm:t>
    </dgm:pt>
    <dgm:pt modelId="{900731CD-5548-4D59-BA3A-269E2D92DF4F}" type="sibTrans" cxnId="{EEA794C2-226D-446F-A251-A4A5D41B5FE2}">
      <dgm:prSet/>
      <dgm:spPr/>
      <dgm:t>
        <a:bodyPr/>
        <a:lstStyle/>
        <a:p>
          <a:endParaRPr lang="en-US"/>
        </a:p>
      </dgm:t>
    </dgm:pt>
    <dgm:pt modelId="{152A698C-54C4-4383-8351-347E07173046}">
      <dgm:prSet/>
      <dgm:spPr/>
      <dgm:t>
        <a:bodyPr/>
        <a:lstStyle/>
        <a:p>
          <a:r>
            <a:rPr lang="en-US"/>
            <a:t>Level 3 requirement linkage to tests</a:t>
          </a:r>
        </a:p>
      </dgm:t>
    </dgm:pt>
    <dgm:pt modelId="{3F60445C-BAE0-43FE-8350-675FB60F9873}" type="parTrans" cxnId="{9F54D1F5-39E6-4E95-B5C8-18BCCE1A067D}">
      <dgm:prSet/>
      <dgm:spPr/>
      <dgm:t>
        <a:bodyPr/>
        <a:lstStyle/>
        <a:p>
          <a:endParaRPr lang="en-US"/>
        </a:p>
      </dgm:t>
    </dgm:pt>
    <dgm:pt modelId="{2261B979-FDBB-494B-81AE-7DDA1A7BB0B3}" type="sibTrans" cxnId="{9F54D1F5-39E6-4E95-B5C8-18BCCE1A067D}">
      <dgm:prSet/>
      <dgm:spPr/>
      <dgm:t>
        <a:bodyPr/>
        <a:lstStyle/>
        <a:p>
          <a:endParaRPr lang="en-US"/>
        </a:p>
      </dgm:t>
    </dgm:pt>
    <dgm:pt modelId="{2D705008-3884-4836-83D6-DBCE855945BC}">
      <dgm:prSet/>
      <dgm:spPr/>
      <dgm:t>
        <a:bodyPr/>
        <a:lstStyle/>
        <a:p>
          <a:r>
            <a:rPr lang="en-US"/>
            <a:t>Level 4 requirement linkage to tests</a:t>
          </a:r>
        </a:p>
      </dgm:t>
    </dgm:pt>
    <dgm:pt modelId="{814E87FB-220E-4EDD-B15A-01CFE4378CB6}" type="parTrans" cxnId="{60701E3A-F8CC-408D-935D-EAFEAB34DD70}">
      <dgm:prSet/>
      <dgm:spPr/>
      <dgm:t>
        <a:bodyPr/>
        <a:lstStyle/>
        <a:p>
          <a:endParaRPr lang="en-US"/>
        </a:p>
      </dgm:t>
    </dgm:pt>
    <dgm:pt modelId="{B36DD97E-CE67-4355-96A4-2D4189A21722}" type="sibTrans" cxnId="{60701E3A-F8CC-408D-935D-EAFEAB34DD70}">
      <dgm:prSet/>
      <dgm:spPr/>
      <dgm:t>
        <a:bodyPr/>
        <a:lstStyle/>
        <a:p>
          <a:endParaRPr lang="en-US"/>
        </a:p>
      </dgm:t>
    </dgm:pt>
    <dgm:pt modelId="{16F0A57C-1173-41C2-8B36-0673C397CC00}">
      <dgm:prSet/>
      <dgm:spPr/>
      <dgm:t>
        <a:bodyPr/>
        <a:lstStyle/>
        <a:p>
          <a:r>
            <a:rPr lang="en-US"/>
            <a:t>Test span</a:t>
          </a:r>
        </a:p>
      </dgm:t>
    </dgm:pt>
    <dgm:pt modelId="{A9845214-A29A-4C36-8A41-B7420CE5B1C6}" type="parTrans" cxnId="{F07F077A-5AE4-4A05-A2DA-DB818300DC7C}">
      <dgm:prSet/>
      <dgm:spPr/>
      <dgm:t>
        <a:bodyPr/>
        <a:lstStyle/>
        <a:p>
          <a:endParaRPr lang="en-US"/>
        </a:p>
      </dgm:t>
    </dgm:pt>
    <dgm:pt modelId="{D86EA2E6-3681-4B3A-801E-1B9215E9E472}" type="sibTrans" cxnId="{F07F077A-5AE4-4A05-A2DA-DB818300DC7C}">
      <dgm:prSet/>
      <dgm:spPr/>
      <dgm:t>
        <a:bodyPr/>
        <a:lstStyle/>
        <a:p>
          <a:endParaRPr lang="en-US"/>
        </a:p>
      </dgm:t>
    </dgm:pt>
    <dgm:pt modelId="{245EA806-FE61-4ECD-8AE1-ED53967218E6}">
      <dgm:prSet/>
      <dgm:spPr/>
      <dgm:t>
        <a:bodyPr/>
        <a:lstStyle/>
        <a:p>
          <a:r>
            <a:rPr lang="en-US"/>
            <a:t>Testing complexity</a:t>
          </a:r>
        </a:p>
      </dgm:t>
    </dgm:pt>
    <dgm:pt modelId="{14BEB3E9-1526-45BD-AA2C-F9BA71CCF5CF}" type="parTrans" cxnId="{4DD06DA3-28C4-446C-8B97-98B9CFB77848}">
      <dgm:prSet/>
      <dgm:spPr/>
      <dgm:t>
        <a:bodyPr/>
        <a:lstStyle/>
        <a:p>
          <a:endParaRPr lang="en-US"/>
        </a:p>
      </dgm:t>
    </dgm:pt>
    <dgm:pt modelId="{E0ACFA95-67FD-422B-908E-C4BD3DAB635A}" type="sibTrans" cxnId="{4DD06DA3-28C4-446C-8B97-98B9CFB77848}">
      <dgm:prSet/>
      <dgm:spPr/>
      <dgm:t>
        <a:bodyPr/>
        <a:lstStyle/>
        <a:p>
          <a:endParaRPr lang="en-US"/>
        </a:p>
      </dgm:t>
    </dgm:pt>
    <dgm:pt modelId="{264DBD2A-B7EB-4361-9C96-40D867F901B2}" type="pres">
      <dgm:prSet presAssocID="{EF6DED4B-9FE1-4C85-A603-F6AD2710929E}" presName="linear" presStyleCnt="0">
        <dgm:presLayoutVars>
          <dgm:animLvl val="lvl"/>
          <dgm:resizeHandles val="exact"/>
        </dgm:presLayoutVars>
      </dgm:prSet>
      <dgm:spPr/>
    </dgm:pt>
    <dgm:pt modelId="{B271213F-C21A-45D3-88A4-4B18198EFE0E}" type="pres">
      <dgm:prSet presAssocID="{D65F50E8-6D9B-4D72-89E5-D93CB541B7ED}" presName="parentText" presStyleLbl="node1" presStyleIdx="0" presStyleCnt="3">
        <dgm:presLayoutVars>
          <dgm:chMax val="0"/>
          <dgm:bulletEnabled val="1"/>
        </dgm:presLayoutVars>
      </dgm:prSet>
      <dgm:spPr/>
    </dgm:pt>
    <dgm:pt modelId="{957EEE85-9C69-4FBE-A052-8D349038A324}" type="pres">
      <dgm:prSet presAssocID="{D65F50E8-6D9B-4D72-89E5-D93CB541B7ED}" presName="childText" presStyleLbl="revTx" presStyleIdx="0" presStyleCnt="1">
        <dgm:presLayoutVars>
          <dgm:bulletEnabled val="1"/>
        </dgm:presLayoutVars>
      </dgm:prSet>
      <dgm:spPr/>
    </dgm:pt>
    <dgm:pt modelId="{A388C055-F77B-4D4C-8C5A-2D2330F9AD45}" type="pres">
      <dgm:prSet presAssocID="{16F0A57C-1173-41C2-8B36-0673C397CC00}" presName="parentText" presStyleLbl="node1" presStyleIdx="1" presStyleCnt="3">
        <dgm:presLayoutVars>
          <dgm:chMax val="0"/>
          <dgm:bulletEnabled val="1"/>
        </dgm:presLayoutVars>
      </dgm:prSet>
      <dgm:spPr/>
    </dgm:pt>
    <dgm:pt modelId="{61EF74B4-A8D0-4153-88B1-B36124613CDD}" type="pres">
      <dgm:prSet presAssocID="{D86EA2E6-3681-4B3A-801E-1B9215E9E472}" presName="spacer" presStyleCnt="0"/>
      <dgm:spPr/>
    </dgm:pt>
    <dgm:pt modelId="{AB49BDCB-944D-44F0-8212-FEAEB03CDFD4}" type="pres">
      <dgm:prSet presAssocID="{245EA806-FE61-4ECD-8AE1-ED53967218E6}" presName="parentText" presStyleLbl="node1" presStyleIdx="2" presStyleCnt="3">
        <dgm:presLayoutVars>
          <dgm:chMax val="0"/>
          <dgm:bulletEnabled val="1"/>
        </dgm:presLayoutVars>
      </dgm:prSet>
      <dgm:spPr/>
    </dgm:pt>
  </dgm:ptLst>
  <dgm:cxnLst>
    <dgm:cxn modelId="{753A3122-66D8-4CEC-B468-E2428599FAE4}" type="presOf" srcId="{152A698C-54C4-4383-8351-347E07173046}" destId="{957EEE85-9C69-4FBE-A052-8D349038A324}" srcOrd="0" destOrd="0" presId="urn:microsoft.com/office/officeart/2005/8/layout/vList2"/>
    <dgm:cxn modelId="{96BE9922-BA4C-4C08-9FB6-45FCA9CDBE23}" type="presOf" srcId="{EF6DED4B-9FE1-4C85-A603-F6AD2710929E}" destId="{264DBD2A-B7EB-4361-9C96-40D867F901B2}" srcOrd="0" destOrd="0" presId="urn:microsoft.com/office/officeart/2005/8/layout/vList2"/>
    <dgm:cxn modelId="{60701E3A-F8CC-408D-935D-EAFEAB34DD70}" srcId="{D65F50E8-6D9B-4D72-89E5-D93CB541B7ED}" destId="{2D705008-3884-4836-83D6-DBCE855945BC}" srcOrd="1" destOrd="0" parTransId="{814E87FB-220E-4EDD-B15A-01CFE4378CB6}" sibTransId="{B36DD97E-CE67-4355-96A4-2D4189A21722}"/>
    <dgm:cxn modelId="{F07F077A-5AE4-4A05-A2DA-DB818300DC7C}" srcId="{EF6DED4B-9FE1-4C85-A603-F6AD2710929E}" destId="{16F0A57C-1173-41C2-8B36-0673C397CC00}" srcOrd="1" destOrd="0" parTransId="{A9845214-A29A-4C36-8A41-B7420CE5B1C6}" sibTransId="{D86EA2E6-3681-4B3A-801E-1B9215E9E472}"/>
    <dgm:cxn modelId="{9788A39B-0A69-4AA0-9533-0D4F30A3FB05}" type="presOf" srcId="{D65F50E8-6D9B-4D72-89E5-D93CB541B7ED}" destId="{B271213F-C21A-45D3-88A4-4B18198EFE0E}" srcOrd="0" destOrd="0" presId="urn:microsoft.com/office/officeart/2005/8/layout/vList2"/>
    <dgm:cxn modelId="{4DD06DA3-28C4-446C-8B97-98B9CFB77848}" srcId="{EF6DED4B-9FE1-4C85-A603-F6AD2710929E}" destId="{245EA806-FE61-4ECD-8AE1-ED53967218E6}" srcOrd="2" destOrd="0" parTransId="{14BEB3E9-1526-45BD-AA2C-F9BA71CCF5CF}" sibTransId="{E0ACFA95-67FD-422B-908E-C4BD3DAB635A}"/>
    <dgm:cxn modelId="{EEA794C2-226D-446F-A251-A4A5D41B5FE2}" srcId="{EF6DED4B-9FE1-4C85-A603-F6AD2710929E}" destId="{D65F50E8-6D9B-4D72-89E5-D93CB541B7ED}" srcOrd="0" destOrd="0" parTransId="{19F90551-79DD-48D4-96AB-D0B758DE9CA4}" sibTransId="{900731CD-5548-4D59-BA3A-269E2D92DF4F}"/>
    <dgm:cxn modelId="{2544D2C4-1C9F-4A2C-9BA1-F0FD2FFBC487}" type="presOf" srcId="{16F0A57C-1173-41C2-8B36-0673C397CC00}" destId="{A388C055-F77B-4D4C-8C5A-2D2330F9AD45}" srcOrd="0" destOrd="0" presId="urn:microsoft.com/office/officeart/2005/8/layout/vList2"/>
    <dgm:cxn modelId="{6C5ACACB-7C2F-49D6-A66F-A74507FC5E54}" type="presOf" srcId="{2D705008-3884-4836-83D6-DBCE855945BC}" destId="{957EEE85-9C69-4FBE-A052-8D349038A324}" srcOrd="0" destOrd="1" presId="urn:microsoft.com/office/officeart/2005/8/layout/vList2"/>
    <dgm:cxn modelId="{9F54D1F5-39E6-4E95-B5C8-18BCCE1A067D}" srcId="{D65F50E8-6D9B-4D72-89E5-D93CB541B7ED}" destId="{152A698C-54C4-4383-8351-347E07173046}" srcOrd="0" destOrd="0" parTransId="{3F60445C-BAE0-43FE-8350-675FB60F9873}" sibTransId="{2261B979-FDBB-494B-81AE-7DDA1A7BB0B3}"/>
    <dgm:cxn modelId="{6BFA7EFD-2233-4C41-BCEA-D9E943F5662D}" type="presOf" srcId="{245EA806-FE61-4ECD-8AE1-ED53967218E6}" destId="{AB49BDCB-944D-44F0-8212-FEAEB03CDFD4}" srcOrd="0" destOrd="0" presId="urn:microsoft.com/office/officeart/2005/8/layout/vList2"/>
    <dgm:cxn modelId="{B919FBC9-6E55-4095-AC96-F18267F28946}" type="presParOf" srcId="{264DBD2A-B7EB-4361-9C96-40D867F901B2}" destId="{B271213F-C21A-45D3-88A4-4B18198EFE0E}" srcOrd="0" destOrd="0" presId="urn:microsoft.com/office/officeart/2005/8/layout/vList2"/>
    <dgm:cxn modelId="{417B6B5C-2028-4D68-9E08-26E147A012E6}" type="presParOf" srcId="{264DBD2A-B7EB-4361-9C96-40D867F901B2}" destId="{957EEE85-9C69-4FBE-A052-8D349038A324}" srcOrd="1" destOrd="0" presId="urn:microsoft.com/office/officeart/2005/8/layout/vList2"/>
    <dgm:cxn modelId="{71AC55F0-2228-459F-97DC-563BF647C4A4}" type="presParOf" srcId="{264DBD2A-B7EB-4361-9C96-40D867F901B2}" destId="{A388C055-F77B-4D4C-8C5A-2D2330F9AD45}" srcOrd="2" destOrd="0" presId="urn:microsoft.com/office/officeart/2005/8/layout/vList2"/>
    <dgm:cxn modelId="{8CC3EA8E-0256-4D33-8D80-2C37545F8EDB}" type="presParOf" srcId="{264DBD2A-B7EB-4361-9C96-40D867F901B2}" destId="{61EF74B4-A8D0-4153-88B1-B36124613CDD}" srcOrd="3" destOrd="0" presId="urn:microsoft.com/office/officeart/2005/8/layout/vList2"/>
    <dgm:cxn modelId="{C6E99A50-DB57-4324-A4D3-7C8CCFE66FFB}" type="presParOf" srcId="{264DBD2A-B7EB-4361-9C96-40D867F901B2}" destId="{AB49BDCB-944D-44F0-8212-FEAEB03CDFD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F474B6-0C72-4B39-BBAE-A39F5010598E}"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491C2A8-F16C-451E-9918-B3B57BDC5707}">
      <dgm:prSet/>
      <dgm:spPr/>
      <dgm:t>
        <a:bodyPr/>
        <a:lstStyle/>
        <a:p>
          <a:r>
            <a:rPr lang="en-US"/>
            <a:t>Used to characterize the test plan and identify insufficient or excessive testing</a:t>
          </a:r>
        </a:p>
      </dgm:t>
    </dgm:pt>
    <dgm:pt modelId="{806799D4-B442-4BC8-BBCD-D7B99BF0BA2A}" type="parTrans" cxnId="{338CB5A4-5313-40D7-A4E5-BE6E1DAC4843}">
      <dgm:prSet/>
      <dgm:spPr/>
      <dgm:t>
        <a:bodyPr/>
        <a:lstStyle/>
        <a:p>
          <a:endParaRPr lang="en-US"/>
        </a:p>
      </dgm:t>
    </dgm:pt>
    <dgm:pt modelId="{9FDEA7FE-7BE3-4031-8DF6-1B067400CC8A}" type="sibTrans" cxnId="{338CB5A4-5313-40D7-A4E5-BE6E1DAC4843}">
      <dgm:prSet/>
      <dgm:spPr/>
      <dgm:t>
        <a:bodyPr/>
        <a:lstStyle/>
        <a:p>
          <a:endParaRPr lang="en-US"/>
        </a:p>
      </dgm:t>
    </dgm:pt>
    <dgm:pt modelId="{D02E07E1-7187-4005-8B0F-98A93ED559F9}">
      <dgm:prSet/>
      <dgm:spPr/>
      <dgm:t>
        <a:bodyPr/>
        <a:lstStyle/>
        <a:p>
          <a:r>
            <a:rPr lang="en-US"/>
            <a:t>Requirements per test</a:t>
          </a:r>
        </a:p>
      </dgm:t>
    </dgm:pt>
    <dgm:pt modelId="{08CADD5E-BA87-4057-8ADB-72830CC55115}" type="parTrans" cxnId="{34A74DE8-6BE3-466D-BF98-CFB9CD5D7E21}">
      <dgm:prSet/>
      <dgm:spPr/>
      <dgm:t>
        <a:bodyPr/>
        <a:lstStyle/>
        <a:p>
          <a:endParaRPr lang="en-US"/>
        </a:p>
      </dgm:t>
    </dgm:pt>
    <dgm:pt modelId="{39B25034-432A-41F1-A57C-AAF11C73BE41}" type="sibTrans" cxnId="{34A74DE8-6BE3-466D-BF98-CFB9CD5D7E21}">
      <dgm:prSet/>
      <dgm:spPr/>
      <dgm:t>
        <a:bodyPr/>
        <a:lstStyle/>
        <a:p>
          <a:endParaRPr lang="en-US"/>
        </a:p>
      </dgm:t>
    </dgm:pt>
    <dgm:pt modelId="{7ED98F10-CDAD-465F-B4A5-22B1F1FEF4FD}">
      <dgm:prSet/>
      <dgm:spPr/>
      <dgm:t>
        <a:bodyPr/>
        <a:lstStyle/>
        <a:p>
          <a:r>
            <a:rPr lang="en-US"/>
            <a:t>Tests per requirement</a:t>
          </a:r>
        </a:p>
      </dgm:t>
    </dgm:pt>
    <dgm:pt modelId="{2DD58D32-28CF-471A-877A-FD1569C3A1FF}" type="parTrans" cxnId="{3EB3B8BF-CCD6-4ED5-ACD3-C529A389D3D9}">
      <dgm:prSet/>
      <dgm:spPr/>
      <dgm:t>
        <a:bodyPr/>
        <a:lstStyle/>
        <a:p>
          <a:endParaRPr lang="en-US"/>
        </a:p>
      </dgm:t>
    </dgm:pt>
    <dgm:pt modelId="{6C47AB09-A5D0-4866-8050-C64FC778B021}" type="sibTrans" cxnId="{3EB3B8BF-CCD6-4ED5-ACD3-C529A389D3D9}">
      <dgm:prSet/>
      <dgm:spPr/>
      <dgm:t>
        <a:bodyPr/>
        <a:lstStyle/>
        <a:p>
          <a:endParaRPr lang="en-US"/>
        </a:p>
      </dgm:t>
    </dgm:pt>
    <dgm:pt modelId="{B1C2F882-F394-49DB-9125-23972A9ACE41}">
      <dgm:prSet/>
      <dgm:spPr/>
      <dgm:t>
        <a:bodyPr/>
        <a:lstStyle/>
        <a:p>
          <a:r>
            <a:rPr lang="en-US"/>
            <a:t>Research still ongoing to determine appropriate statistics. Look for inconsistencies.</a:t>
          </a:r>
        </a:p>
      </dgm:t>
    </dgm:pt>
    <dgm:pt modelId="{12C3EB13-DAA1-4A8E-B797-7A93287D3FA6}" type="parTrans" cxnId="{89A767BE-6666-48BE-9002-7D5AFC99CBE7}">
      <dgm:prSet/>
      <dgm:spPr/>
      <dgm:t>
        <a:bodyPr/>
        <a:lstStyle/>
        <a:p>
          <a:endParaRPr lang="en-US"/>
        </a:p>
      </dgm:t>
    </dgm:pt>
    <dgm:pt modelId="{67AB9DD9-3A2C-4343-ACB8-30BCB14D61EE}" type="sibTrans" cxnId="{89A767BE-6666-48BE-9002-7D5AFC99CBE7}">
      <dgm:prSet/>
      <dgm:spPr/>
      <dgm:t>
        <a:bodyPr/>
        <a:lstStyle/>
        <a:p>
          <a:endParaRPr lang="en-US"/>
        </a:p>
      </dgm:t>
    </dgm:pt>
    <dgm:pt modelId="{B7907030-DD75-4FF3-B9C4-871C352AD8AB}">
      <dgm:prSet/>
      <dgm:spPr/>
      <dgm:t>
        <a:bodyPr/>
        <a:lstStyle/>
        <a:p>
          <a:r>
            <a:rPr lang="en-US"/>
            <a:t>But, there is always a trade off between time and cost of testing versus the comprehensiveness of testing.</a:t>
          </a:r>
        </a:p>
      </dgm:t>
    </dgm:pt>
    <dgm:pt modelId="{09CF4156-E06E-4CE3-9251-7B36A9F6688E}" type="parTrans" cxnId="{BD6C8145-6C3F-482A-A8AB-1F5292E3C6C3}">
      <dgm:prSet/>
      <dgm:spPr/>
      <dgm:t>
        <a:bodyPr/>
        <a:lstStyle/>
        <a:p>
          <a:endParaRPr lang="en-US"/>
        </a:p>
      </dgm:t>
    </dgm:pt>
    <dgm:pt modelId="{EEEF0D8C-90D1-48F5-880C-B198CC1A100A}" type="sibTrans" cxnId="{BD6C8145-6C3F-482A-A8AB-1F5292E3C6C3}">
      <dgm:prSet/>
      <dgm:spPr/>
      <dgm:t>
        <a:bodyPr/>
        <a:lstStyle/>
        <a:p>
          <a:endParaRPr lang="en-US"/>
        </a:p>
      </dgm:t>
    </dgm:pt>
    <dgm:pt modelId="{356FE67F-99F4-412A-8E5D-26259AE9E94A}" type="pres">
      <dgm:prSet presAssocID="{17F474B6-0C72-4B39-BBAE-A39F5010598E}" presName="linear" presStyleCnt="0">
        <dgm:presLayoutVars>
          <dgm:animLvl val="lvl"/>
          <dgm:resizeHandles val="exact"/>
        </dgm:presLayoutVars>
      </dgm:prSet>
      <dgm:spPr/>
    </dgm:pt>
    <dgm:pt modelId="{9385D1EE-8FF6-4265-BCC2-6ECDE50313E9}" type="pres">
      <dgm:prSet presAssocID="{F491C2A8-F16C-451E-9918-B3B57BDC5707}" presName="parentText" presStyleLbl="node1" presStyleIdx="0" presStyleCnt="3">
        <dgm:presLayoutVars>
          <dgm:chMax val="0"/>
          <dgm:bulletEnabled val="1"/>
        </dgm:presLayoutVars>
      </dgm:prSet>
      <dgm:spPr/>
    </dgm:pt>
    <dgm:pt modelId="{E2258C9F-F93A-4301-8AAE-8020BC247758}" type="pres">
      <dgm:prSet presAssocID="{F491C2A8-F16C-451E-9918-B3B57BDC5707}" presName="childText" presStyleLbl="revTx" presStyleIdx="0" presStyleCnt="1">
        <dgm:presLayoutVars>
          <dgm:bulletEnabled val="1"/>
        </dgm:presLayoutVars>
      </dgm:prSet>
      <dgm:spPr/>
    </dgm:pt>
    <dgm:pt modelId="{B7321B02-D032-4577-B179-06B1AE6D6AFC}" type="pres">
      <dgm:prSet presAssocID="{B1C2F882-F394-49DB-9125-23972A9ACE41}" presName="parentText" presStyleLbl="node1" presStyleIdx="1" presStyleCnt="3">
        <dgm:presLayoutVars>
          <dgm:chMax val="0"/>
          <dgm:bulletEnabled val="1"/>
        </dgm:presLayoutVars>
      </dgm:prSet>
      <dgm:spPr/>
    </dgm:pt>
    <dgm:pt modelId="{DA65D0F3-FCC5-4CD5-BFB2-87FB5F263AF3}" type="pres">
      <dgm:prSet presAssocID="{67AB9DD9-3A2C-4343-ACB8-30BCB14D61EE}" presName="spacer" presStyleCnt="0"/>
      <dgm:spPr/>
    </dgm:pt>
    <dgm:pt modelId="{F3F70F6D-0B86-4051-9AB0-EB269A9759B4}" type="pres">
      <dgm:prSet presAssocID="{B7907030-DD75-4FF3-B9C4-871C352AD8AB}" presName="parentText" presStyleLbl="node1" presStyleIdx="2" presStyleCnt="3">
        <dgm:presLayoutVars>
          <dgm:chMax val="0"/>
          <dgm:bulletEnabled val="1"/>
        </dgm:presLayoutVars>
      </dgm:prSet>
      <dgm:spPr/>
    </dgm:pt>
  </dgm:ptLst>
  <dgm:cxnLst>
    <dgm:cxn modelId="{C73FB315-6DB9-48FF-BA25-84D6E20C7D61}" type="presOf" srcId="{B1C2F882-F394-49DB-9125-23972A9ACE41}" destId="{B7321B02-D032-4577-B179-06B1AE6D6AFC}" srcOrd="0" destOrd="0" presId="urn:microsoft.com/office/officeart/2005/8/layout/vList2"/>
    <dgm:cxn modelId="{1DB9A81D-DC16-4D0F-B9B6-E11C1823CF46}" type="presOf" srcId="{17F474B6-0C72-4B39-BBAE-A39F5010598E}" destId="{356FE67F-99F4-412A-8E5D-26259AE9E94A}" srcOrd="0" destOrd="0" presId="urn:microsoft.com/office/officeart/2005/8/layout/vList2"/>
    <dgm:cxn modelId="{BD6C8145-6C3F-482A-A8AB-1F5292E3C6C3}" srcId="{17F474B6-0C72-4B39-BBAE-A39F5010598E}" destId="{B7907030-DD75-4FF3-B9C4-871C352AD8AB}" srcOrd="2" destOrd="0" parTransId="{09CF4156-E06E-4CE3-9251-7B36A9F6688E}" sibTransId="{EEEF0D8C-90D1-48F5-880C-B198CC1A100A}"/>
    <dgm:cxn modelId="{38BD584E-3D81-4122-9623-9246D60A2E20}" type="presOf" srcId="{D02E07E1-7187-4005-8B0F-98A93ED559F9}" destId="{E2258C9F-F93A-4301-8AAE-8020BC247758}" srcOrd="0" destOrd="0" presId="urn:microsoft.com/office/officeart/2005/8/layout/vList2"/>
    <dgm:cxn modelId="{71729F95-2C1B-4757-9D1F-40A31AB1F481}" type="presOf" srcId="{7ED98F10-CDAD-465F-B4A5-22B1F1FEF4FD}" destId="{E2258C9F-F93A-4301-8AAE-8020BC247758}" srcOrd="0" destOrd="1" presId="urn:microsoft.com/office/officeart/2005/8/layout/vList2"/>
    <dgm:cxn modelId="{F894619D-53DB-497F-BB5F-D199705E4CC7}" type="presOf" srcId="{F491C2A8-F16C-451E-9918-B3B57BDC5707}" destId="{9385D1EE-8FF6-4265-BCC2-6ECDE50313E9}" srcOrd="0" destOrd="0" presId="urn:microsoft.com/office/officeart/2005/8/layout/vList2"/>
    <dgm:cxn modelId="{338CB5A4-5313-40D7-A4E5-BE6E1DAC4843}" srcId="{17F474B6-0C72-4B39-BBAE-A39F5010598E}" destId="{F491C2A8-F16C-451E-9918-B3B57BDC5707}" srcOrd="0" destOrd="0" parTransId="{806799D4-B442-4BC8-BBCD-D7B99BF0BA2A}" sibTransId="{9FDEA7FE-7BE3-4031-8DF6-1B067400CC8A}"/>
    <dgm:cxn modelId="{5283BBAB-4C49-40AA-B0F1-6757EC0609D4}" type="presOf" srcId="{B7907030-DD75-4FF3-B9C4-871C352AD8AB}" destId="{F3F70F6D-0B86-4051-9AB0-EB269A9759B4}" srcOrd="0" destOrd="0" presId="urn:microsoft.com/office/officeart/2005/8/layout/vList2"/>
    <dgm:cxn modelId="{89A767BE-6666-48BE-9002-7D5AFC99CBE7}" srcId="{17F474B6-0C72-4B39-BBAE-A39F5010598E}" destId="{B1C2F882-F394-49DB-9125-23972A9ACE41}" srcOrd="1" destOrd="0" parTransId="{12C3EB13-DAA1-4A8E-B797-7A93287D3FA6}" sibTransId="{67AB9DD9-3A2C-4343-ACB8-30BCB14D61EE}"/>
    <dgm:cxn modelId="{3EB3B8BF-CCD6-4ED5-ACD3-C529A389D3D9}" srcId="{F491C2A8-F16C-451E-9918-B3B57BDC5707}" destId="{7ED98F10-CDAD-465F-B4A5-22B1F1FEF4FD}" srcOrd="1" destOrd="0" parTransId="{2DD58D32-28CF-471A-877A-FD1569C3A1FF}" sibTransId="{6C47AB09-A5D0-4866-8050-C64FC778B021}"/>
    <dgm:cxn modelId="{34A74DE8-6BE3-466D-BF98-CFB9CD5D7E21}" srcId="{F491C2A8-F16C-451E-9918-B3B57BDC5707}" destId="{D02E07E1-7187-4005-8B0F-98A93ED559F9}" srcOrd="0" destOrd="0" parTransId="{08CADD5E-BA87-4057-8ADB-72830CC55115}" sibTransId="{39B25034-432A-41F1-A57C-AAF11C73BE41}"/>
    <dgm:cxn modelId="{9C54C9B5-E6F4-4BDE-A741-977357D227B8}" type="presParOf" srcId="{356FE67F-99F4-412A-8E5D-26259AE9E94A}" destId="{9385D1EE-8FF6-4265-BCC2-6ECDE50313E9}" srcOrd="0" destOrd="0" presId="urn:microsoft.com/office/officeart/2005/8/layout/vList2"/>
    <dgm:cxn modelId="{42ABCB2C-3850-4EF0-822F-B1BACF4F217B}" type="presParOf" srcId="{356FE67F-99F4-412A-8E5D-26259AE9E94A}" destId="{E2258C9F-F93A-4301-8AAE-8020BC247758}" srcOrd="1" destOrd="0" presId="urn:microsoft.com/office/officeart/2005/8/layout/vList2"/>
    <dgm:cxn modelId="{99365527-469C-4F3B-9DD0-96D99D9ECB60}" type="presParOf" srcId="{356FE67F-99F4-412A-8E5D-26259AE9E94A}" destId="{B7321B02-D032-4577-B179-06B1AE6D6AFC}" srcOrd="2" destOrd="0" presId="urn:microsoft.com/office/officeart/2005/8/layout/vList2"/>
    <dgm:cxn modelId="{2D38333C-2AEF-4109-8634-BB4F768F10C0}" type="presParOf" srcId="{356FE67F-99F4-412A-8E5D-26259AE9E94A}" destId="{DA65D0F3-FCC5-4CD5-BFB2-87FB5F263AF3}" srcOrd="3" destOrd="0" presId="urn:microsoft.com/office/officeart/2005/8/layout/vList2"/>
    <dgm:cxn modelId="{F740A36F-0620-4F5B-B3F8-DC8731988094}" type="presParOf" srcId="{356FE67F-99F4-412A-8E5D-26259AE9E94A}" destId="{F3F70F6D-0B86-4051-9AB0-EB269A9759B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1213F-C21A-45D3-88A4-4B18198EFE0E}">
      <dsp:nvSpPr>
        <dsp:cNvPr id="0" name=""/>
        <dsp:cNvSpPr/>
      </dsp:nvSpPr>
      <dsp:spPr>
        <a:xfrm>
          <a:off x="0" y="10399"/>
          <a:ext cx="6666833" cy="10553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Requirement links to tests</a:t>
          </a:r>
        </a:p>
      </dsp:txBody>
      <dsp:txXfrm>
        <a:off x="51517" y="61916"/>
        <a:ext cx="6563799" cy="952306"/>
      </dsp:txXfrm>
    </dsp:sp>
    <dsp:sp modelId="{957EEE85-9C69-4FBE-A052-8D349038A324}">
      <dsp:nvSpPr>
        <dsp:cNvPr id="0" name=""/>
        <dsp:cNvSpPr/>
      </dsp:nvSpPr>
      <dsp:spPr>
        <a:xfrm>
          <a:off x="0" y="1065739"/>
          <a:ext cx="6666833" cy="2140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a:t>Level 3 requirement linkage to tests</a:t>
          </a:r>
        </a:p>
        <a:p>
          <a:pPr marL="285750" lvl="1" indent="-285750" algn="l" defTabSz="1511300">
            <a:lnSpc>
              <a:spcPct val="90000"/>
            </a:lnSpc>
            <a:spcBef>
              <a:spcPct val="0"/>
            </a:spcBef>
            <a:spcAft>
              <a:spcPct val="20000"/>
            </a:spcAft>
            <a:buChar char="•"/>
          </a:pPr>
          <a:r>
            <a:rPr lang="en-US" sz="3400" kern="1200"/>
            <a:t>Level 4 requirement linkage to tests</a:t>
          </a:r>
        </a:p>
      </dsp:txBody>
      <dsp:txXfrm>
        <a:off x="0" y="1065739"/>
        <a:ext cx="6666833" cy="2140380"/>
      </dsp:txXfrm>
    </dsp:sp>
    <dsp:sp modelId="{A388C055-F77B-4D4C-8C5A-2D2330F9AD45}">
      <dsp:nvSpPr>
        <dsp:cNvPr id="0" name=""/>
        <dsp:cNvSpPr/>
      </dsp:nvSpPr>
      <dsp:spPr>
        <a:xfrm>
          <a:off x="0" y="3206120"/>
          <a:ext cx="6666833" cy="105534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Test span</a:t>
          </a:r>
        </a:p>
      </dsp:txBody>
      <dsp:txXfrm>
        <a:off x="51517" y="3257637"/>
        <a:ext cx="6563799" cy="952306"/>
      </dsp:txXfrm>
    </dsp:sp>
    <dsp:sp modelId="{AB49BDCB-944D-44F0-8212-FEAEB03CDFD4}">
      <dsp:nvSpPr>
        <dsp:cNvPr id="0" name=""/>
        <dsp:cNvSpPr/>
      </dsp:nvSpPr>
      <dsp:spPr>
        <a:xfrm>
          <a:off x="0" y="4388180"/>
          <a:ext cx="6666833" cy="10553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Testing complexity</a:t>
          </a:r>
        </a:p>
      </dsp:txBody>
      <dsp:txXfrm>
        <a:off x="51517" y="4439697"/>
        <a:ext cx="6563799" cy="952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5D1EE-8FF6-4265-BCC2-6ECDE50313E9}">
      <dsp:nvSpPr>
        <dsp:cNvPr id="0" name=""/>
        <dsp:cNvSpPr/>
      </dsp:nvSpPr>
      <dsp:spPr>
        <a:xfrm>
          <a:off x="0" y="59199"/>
          <a:ext cx="6666833" cy="151039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Used to characterize the test plan and identify insufficient or excessive testing</a:t>
          </a:r>
        </a:p>
      </dsp:txBody>
      <dsp:txXfrm>
        <a:off x="73731" y="132930"/>
        <a:ext cx="6519371" cy="1362934"/>
      </dsp:txXfrm>
    </dsp:sp>
    <dsp:sp modelId="{E2258C9F-F93A-4301-8AAE-8020BC247758}">
      <dsp:nvSpPr>
        <dsp:cNvPr id="0" name=""/>
        <dsp:cNvSpPr/>
      </dsp:nvSpPr>
      <dsp:spPr>
        <a:xfrm>
          <a:off x="0" y="1569596"/>
          <a:ext cx="6666833"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Requirements per test</a:t>
          </a:r>
        </a:p>
        <a:p>
          <a:pPr marL="228600" lvl="1" indent="-228600" algn="l" defTabSz="933450">
            <a:lnSpc>
              <a:spcPct val="90000"/>
            </a:lnSpc>
            <a:spcBef>
              <a:spcPct val="0"/>
            </a:spcBef>
            <a:spcAft>
              <a:spcPct val="20000"/>
            </a:spcAft>
            <a:buChar char="•"/>
          </a:pPr>
          <a:r>
            <a:rPr lang="en-US" sz="2100" kern="1200"/>
            <a:t>Tests per requirement</a:t>
          </a:r>
        </a:p>
      </dsp:txBody>
      <dsp:txXfrm>
        <a:off x="0" y="1569596"/>
        <a:ext cx="6666833" cy="726570"/>
      </dsp:txXfrm>
    </dsp:sp>
    <dsp:sp modelId="{B7321B02-D032-4577-B179-06B1AE6D6AFC}">
      <dsp:nvSpPr>
        <dsp:cNvPr id="0" name=""/>
        <dsp:cNvSpPr/>
      </dsp:nvSpPr>
      <dsp:spPr>
        <a:xfrm>
          <a:off x="0" y="2296166"/>
          <a:ext cx="6666833" cy="1510396"/>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Research still ongoing to determine appropriate statistics. Look for inconsistencies.</a:t>
          </a:r>
        </a:p>
      </dsp:txBody>
      <dsp:txXfrm>
        <a:off x="73731" y="2369897"/>
        <a:ext cx="6519371" cy="1362934"/>
      </dsp:txXfrm>
    </dsp:sp>
    <dsp:sp modelId="{F3F70F6D-0B86-4051-9AB0-EB269A9759B4}">
      <dsp:nvSpPr>
        <dsp:cNvPr id="0" name=""/>
        <dsp:cNvSpPr/>
      </dsp:nvSpPr>
      <dsp:spPr>
        <a:xfrm>
          <a:off x="0" y="3884323"/>
          <a:ext cx="6666833" cy="1510396"/>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But, there is always a trade off between time and cost of testing versus the comprehensiveness of testing.</a:t>
          </a:r>
        </a:p>
      </dsp:txBody>
      <dsp:txXfrm>
        <a:off x="73731" y="3958054"/>
        <a:ext cx="6519371" cy="13629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A6E9B-3A6C-41C2-8199-D4AD7291330D}"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66C77-A44C-4A38-8041-82E567C42D57}" type="slidenum">
              <a:rPr lang="en-US" smtClean="0"/>
              <a:t>‹#›</a:t>
            </a:fld>
            <a:endParaRPr lang="en-US"/>
          </a:p>
        </p:txBody>
      </p:sp>
    </p:spTree>
    <p:extLst>
      <p:ext uri="{BB962C8B-B14F-4D97-AF65-F5344CB8AC3E}">
        <p14:creationId xmlns:p14="http://schemas.microsoft.com/office/powerpoint/2010/main" val="3802584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4CEDFFD-7511-4E07-9732-F0330954BAB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104451" name="Rectangle 5">
            <a:extLst>
              <a:ext uri="{FF2B5EF4-FFF2-40B4-BE49-F238E27FC236}">
                <a16:creationId xmlns:a16="http://schemas.microsoft.com/office/drawing/2014/main" id="{AECEE0B8-55C2-4B2B-8D99-130E1F9DDAF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8B011B2F-D9B4-4E58-AD74-D0D6D3FC4CF2}"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4</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4452" name="Rectangle 2">
            <a:extLst>
              <a:ext uri="{FF2B5EF4-FFF2-40B4-BE49-F238E27FC236}">
                <a16:creationId xmlns:a16="http://schemas.microsoft.com/office/drawing/2014/main" id="{7269CDAD-9A9C-4CB5-AE37-B9E2ACB1BB52}"/>
              </a:ext>
            </a:extLst>
          </p:cNvPr>
          <p:cNvSpPr>
            <a:spLocks noGrp="1" noRot="1" noChangeAspect="1" noChangeArrowheads="1" noTextEdit="1"/>
          </p:cNvSpPr>
          <p:nvPr>
            <p:ph type="sldImg"/>
          </p:nvPr>
        </p:nvSpPr>
        <p:spPr>
          <a:ln/>
        </p:spPr>
      </p:sp>
      <p:sp>
        <p:nvSpPr>
          <p:cNvPr id="104453" name="Rectangle 3">
            <a:extLst>
              <a:ext uri="{FF2B5EF4-FFF2-40B4-BE49-F238E27FC236}">
                <a16:creationId xmlns:a16="http://schemas.microsoft.com/office/drawing/2014/main" id="{FB9968DA-B0B7-4B78-9C2F-4A95AC9EC18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1B04BFF-D72E-4105-83FC-1472FEE7E49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131075" name="Rectangle 5">
            <a:extLst>
              <a:ext uri="{FF2B5EF4-FFF2-40B4-BE49-F238E27FC236}">
                <a16:creationId xmlns:a16="http://schemas.microsoft.com/office/drawing/2014/main" id="{E5EA66FA-6E28-4375-ABB6-B534CF07283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FE972274-051B-4A2C-8C31-214BDD6E8CCC}"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13</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31076" name="Rectangle 2">
            <a:extLst>
              <a:ext uri="{FF2B5EF4-FFF2-40B4-BE49-F238E27FC236}">
                <a16:creationId xmlns:a16="http://schemas.microsoft.com/office/drawing/2014/main" id="{AED6694C-3AB4-41F3-A64C-971DF5A96114}"/>
              </a:ext>
            </a:extLst>
          </p:cNvPr>
          <p:cNvSpPr>
            <a:spLocks noGrp="1" noRot="1" noChangeAspect="1" noChangeArrowheads="1" noTextEdit="1"/>
          </p:cNvSpPr>
          <p:nvPr>
            <p:ph type="sldImg"/>
          </p:nvPr>
        </p:nvSpPr>
        <p:spPr>
          <a:ln/>
        </p:spPr>
      </p:sp>
      <p:sp>
        <p:nvSpPr>
          <p:cNvPr id="131077" name="Rectangle 3">
            <a:extLst>
              <a:ext uri="{FF2B5EF4-FFF2-40B4-BE49-F238E27FC236}">
                <a16:creationId xmlns:a16="http://schemas.microsoft.com/office/drawing/2014/main" id="{DCA966CB-2A15-40F1-A1EB-519F923CF6B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988CB55-7F5B-4E25-9167-79F29FF866AB}"/>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133123" name="Rectangle 5">
            <a:extLst>
              <a:ext uri="{FF2B5EF4-FFF2-40B4-BE49-F238E27FC236}">
                <a16:creationId xmlns:a16="http://schemas.microsoft.com/office/drawing/2014/main" id="{E028E028-E097-4D9D-B210-8C3D4E077E8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33033EBF-7E60-4088-8407-FE26203E0341}"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14</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33124" name="Rectangle 2">
            <a:extLst>
              <a:ext uri="{FF2B5EF4-FFF2-40B4-BE49-F238E27FC236}">
                <a16:creationId xmlns:a16="http://schemas.microsoft.com/office/drawing/2014/main" id="{C430F432-D020-4B76-8D66-5E83FFACEAA0}"/>
              </a:ext>
            </a:extLst>
          </p:cNvPr>
          <p:cNvSpPr>
            <a:spLocks noGrp="1" noRot="1" noChangeAspect="1" noChangeArrowheads="1" noTextEdit="1"/>
          </p:cNvSpPr>
          <p:nvPr>
            <p:ph type="sldImg"/>
          </p:nvPr>
        </p:nvSpPr>
        <p:spPr>
          <a:ln/>
        </p:spPr>
      </p:sp>
      <p:sp>
        <p:nvSpPr>
          <p:cNvPr id="133125" name="Rectangle 3">
            <a:extLst>
              <a:ext uri="{FF2B5EF4-FFF2-40B4-BE49-F238E27FC236}">
                <a16:creationId xmlns:a16="http://schemas.microsoft.com/office/drawing/2014/main" id="{CAFE6A32-F497-4703-AD59-7FD34FE45E5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020EF709-6A18-433F-B509-996C8C4A2F31}"/>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135171" name="Rectangle 5">
            <a:extLst>
              <a:ext uri="{FF2B5EF4-FFF2-40B4-BE49-F238E27FC236}">
                <a16:creationId xmlns:a16="http://schemas.microsoft.com/office/drawing/2014/main" id="{D4690A01-870B-40BA-928B-002BBA31AA6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8C0FD5B7-BB8F-4B55-B3C3-AA3559627907}"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15</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35172" name="Rectangle 2">
            <a:extLst>
              <a:ext uri="{FF2B5EF4-FFF2-40B4-BE49-F238E27FC236}">
                <a16:creationId xmlns:a16="http://schemas.microsoft.com/office/drawing/2014/main" id="{C1120DD6-5EE1-4243-9885-ECDEFAEB1755}"/>
              </a:ext>
            </a:extLst>
          </p:cNvPr>
          <p:cNvSpPr>
            <a:spLocks noGrp="1" noRot="1" noChangeAspect="1" noChangeArrowheads="1" noTextEdit="1"/>
          </p:cNvSpPr>
          <p:nvPr>
            <p:ph type="sldImg"/>
          </p:nvPr>
        </p:nvSpPr>
        <p:spPr>
          <a:ln/>
        </p:spPr>
      </p:sp>
      <p:sp>
        <p:nvSpPr>
          <p:cNvPr id="135173" name="Rectangle 3">
            <a:extLst>
              <a:ext uri="{FF2B5EF4-FFF2-40B4-BE49-F238E27FC236}">
                <a16:creationId xmlns:a16="http://schemas.microsoft.com/office/drawing/2014/main" id="{29EDF841-03E9-445C-88FD-94B1824AE1B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19D3B-3BB9-F24B-A943-E16822E4BA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05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uncertainties stem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loosely defined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requirements changes due to changes in customer needs,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difficulties in estimating the time and resources required for software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4- differences in individual skills.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19D3B-3BB9-F24B-A943-E16822E4BA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363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itchFamily="2" charset="2"/>
              <a:buChar char="Ø"/>
            </a:pPr>
            <a:endParaRPr lang="en-GB" b="1" i="1" dirty="0">
              <a:solidFill>
                <a:srgbClr val="FF0000"/>
              </a:solidFill>
            </a:endParaRPr>
          </a:p>
          <a:p>
            <a:pPr lvl="0">
              <a:buFont typeface="Wingdings" pitchFamily="2" charset="2"/>
              <a:buChar char="Ø"/>
            </a:pPr>
            <a:r>
              <a:rPr lang="en-GB" b="1" i="1" dirty="0">
                <a:solidFill>
                  <a:srgbClr val="FF0000"/>
                </a:solidFill>
              </a:rPr>
              <a:t>Project risks </a:t>
            </a:r>
            <a:r>
              <a:rPr lang="en-GB" dirty="0"/>
              <a:t>affect schedule or resources</a:t>
            </a:r>
          </a:p>
          <a:p>
            <a:pPr lvl="0">
              <a:buFont typeface="Wingdings" pitchFamily="2" charset="2"/>
              <a:buChar char="Ø"/>
            </a:pPr>
            <a:r>
              <a:rPr lang="en-GB" b="1" i="1" dirty="0">
                <a:solidFill>
                  <a:srgbClr val="FF0000"/>
                </a:solidFill>
              </a:rPr>
              <a:t>Product (technical) risks </a:t>
            </a:r>
            <a:r>
              <a:rPr lang="en-GB" dirty="0"/>
              <a:t>affect the quality or performance of the software being developed</a:t>
            </a:r>
          </a:p>
          <a:p>
            <a:pPr lvl="0">
              <a:buFont typeface="Wingdings" pitchFamily="2" charset="2"/>
              <a:buChar char="Ø"/>
            </a:pPr>
            <a:r>
              <a:rPr lang="en-GB" b="1" i="1" dirty="0">
                <a:solidFill>
                  <a:srgbClr val="FF0000"/>
                </a:solidFill>
              </a:rPr>
              <a:t>Business risks </a:t>
            </a:r>
            <a:r>
              <a:rPr lang="en-GB" dirty="0"/>
              <a:t>affect the organisation developing or procuring the software</a:t>
            </a:r>
          </a:p>
          <a:p>
            <a:r>
              <a:rPr lang="en-US" dirty="0"/>
              <a:t>Market Risk</a:t>
            </a:r>
          </a:p>
          <a:p>
            <a:r>
              <a:rPr lang="en-US" dirty="0"/>
              <a:t>Strategic Risk</a:t>
            </a:r>
          </a:p>
          <a:p>
            <a:r>
              <a:rPr lang="en-US" dirty="0"/>
              <a:t>Sales Risk</a:t>
            </a:r>
          </a:p>
          <a:p>
            <a:r>
              <a:rPr lang="en-US" dirty="0"/>
              <a:t>Management Risk</a:t>
            </a:r>
          </a:p>
          <a:p>
            <a:r>
              <a:rPr lang="en-US" dirty="0"/>
              <a:t>Budget Risk</a:t>
            </a:r>
          </a:p>
          <a:p>
            <a:pPr lvl="0">
              <a:buFont typeface="Wingdings" pitchFamily="2" charset="2"/>
              <a:buNone/>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19D3B-3BB9-F24B-A943-E16822E4BA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707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r>
              <a:rPr lang="en-GB" b="1" i="1" dirty="0"/>
              <a:t>Risk identification</a:t>
            </a:r>
          </a:p>
          <a:p>
            <a:pPr lvl="1">
              <a:buFont typeface="Courier New" panose="02070309020205020404" pitchFamily="49" charset="0"/>
              <a:buChar char="o"/>
            </a:pPr>
            <a:r>
              <a:rPr lang="en-GB" dirty="0"/>
              <a:t>Identify project, product and business risks</a:t>
            </a:r>
          </a:p>
          <a:p>
            <a:pPr marL="742950" indent="-742950">
              <a:buFont typeface="+mj-lt"/>
              <a:buAutoNum type="arabicPeriod"/>
            </a:pPr>
            <a:r>
              <a:rPr lang="en-GB" b="1" i="1" dirty="0"/>
              <a:t>Risk analysis</a:t>
            </a:r>
          </a:p>
          <a:p>
            <a:pPr lvl="1">
              <a:buFont typeface="Courier New" panose="02070309020205020404" pitchFamily="49" charset="0"/>
              <a:buChar char="o"/>
            </a:pPr>
            <a:r>
              <a:rPr lang="en-GB" dirty="0"/>
              <a:t>Assess the likelihood and consequences of these risks</a:t>
            </a:r>
          </a:p>
          <a:p>
            <a:pPr marL="742950" indent="-742950">
              <a:buFont typeface="+mj-lt"/>
              <a:buAutoNum type="arabicPeriod"/>
            </a:pPr>
            <a:r>
              <a:rPr lang="en-GB" b="1" i="1" dirty="0"/>
              <a:t>Risk planning</a:t>
            </a:r>
          </a:p>
          <a:p>
            <a:pPr lvl="1">
              <a:buFont typeface="Courier New" panose="02070309020205020404" pitchFamily="49" charset="0"/>
              <a:buChar char="o"/>
            </a:pPr>
            <a:r>
              <a:rPr lang="en-GB" dirty="0"/>
              <a:t>Draw up plans to avoid or minimize the effects of the risk</a:t>
            </a:r>
          </a:p>
          <a:p>
            <a:pPr marL="742950" indent="-742950">
              <a:buFont typeface="+mj-lt"/>
              <a:buAutoNum type="arabicPeriod"/>
            </a:pPr>
            <a:r>
              <a:rPr lang="en-GB" b="1" dirty="0"/>
              <a:t>Risk monitoring</a:t>
            </a:r>
          </a:p>
          <a:p>
            <a:pPr marL="628650" lvl="1" indent="-171450">
              <a:buFont typeface="Courier New" panose="02070309020205020404" pitchFamily="49" charset="0"/>
              <a:buChar char="o"/>
            </a:pPr>
            <a:r>
              <a:rPr lang="en-US" sz="1200" kern="1200" dirty="0">
                <a:solidFill>
                  <a:schemeClr val="tx1"/>
                </a:solidFill>
                <a:effectLst/>
                <a:latin typeface="+mn-lt"/>
                <a:ea typeface="+mn-ea"/>
                <a:cs typeface="+mn-cs"/>
              </a:rPr>
              <a:t>You should regularly assess the risks and your plans for risk mitigation and update them when you learn more about the risks.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B19D3B-3BB9-F24B-A943-E16822E4BA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28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632F5F8-F6CA-4695-B73A-C94B2543DC2E}"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23" name="Rectangle 2"/>
          <p:cNvSpPr>
            <a:spLocks noGrp="1" noRot="1" noChangeAspect="1" noChangeArrowheads="1" noTextEdit="1"/>
          </p:cNvSpPr>
          <p:nvPr>
            <p:ph type="sldImg"/>
          </p:nvPr>
        </p:nvSpPr>
        <p:spPr>
          <a:xfrm>
            <a:off x="382588" y="685800"/>
            <a:ext cx="6096000" cy="3429000"/>
          </a:xfrm>
          <a:ln/>
        </p:spPr>
      </p:sp>
      <p:sp>
        <p:nvSpPr>
          <p:cNvPr id="307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92762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EEDEA-9D2B-4A1D-877B-71611FA81B4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5138" name="Rectangle 2"/>
          <p:cNvSpPr>
            <a:spLocks noGrp="1" noRot="1" noChangeAspect="1" noChangeArrowheads="1" noTextEdit="1"/>
          </p:cNvSpPr>
          <p:nvPr>
            <p:ph type="sldImg"/>
          </p:nvPr>
        </p:nvSpPr>
        <p:spPr>
          <a:ln/>
        </p:spPr>
      </p:sp>
      <p:sp>
        <p:nvSpPr>
          <p:cNvPr id="475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41462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B19C5D7-F870-42E4-8DFC-48D23BA17D1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108547" name="Rectangle 5">
            <a:extLst>
              <a:ext uri="{FF2B5EF4-FFF2-40B4-BE49-F238E27FC236}">
                <a16:creationId xmlns:a16="http://schemas.microsoft.com/office/drawing/2014/main" id="{01177B91-6119-4888-B3ED-5EB48460E2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0CB6586C-4EF8-4134-BC98-61836A8FC67B}"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5</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8548" name="Rectangle 2">
            <a:extLst>
              <a:ext uri="{FF2B5EF4-FFF2-40B4-BE49-F238E27FC236}">
                <a16:creationId xmlns:a16="http://schemas.microsoft.com/office/drawing/2014/main" id="{D4D0F933-CA55-4484-8E53-9001E48A28AF}"/>
              </a:ext>
            </a:extLst>
          </p:cNvPr>
          <p:cNvSpPr>
            <a:spLocks noGrp="1" noRot="1" noChangeAspect="1" noChangeArrowheads="1" noTextEdit="1"/>
          </p:cNvSpPr>
          <p:nvPr>
            <p:ph type="sldImg"/>
          </p:nvPr>
        </p:nvSpPr>
        <p:spPr>
          <a:ln/>
        </p:spPr>
      </p:sp>
      <p:sp>
        <p:nvSpPr>
          <p:cNvPr id="108549" name="Rectangle 3">
            <a:extLst>
              <a:ext uri="{FF2B5EF4-FFF2-40B4-BE49-F238E27FC236}">
                <a16:creationId xmlns:a16="http://schemas.microsoft.com/office/drawing/2014/main" id="{3B60B1E8-FE9F-4BDA-89B8-26484ED231D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58C4A7F8-F005-4A1D-83F8-7D585499C4D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110595" name="Rectangle 5">
            <a:extLst>
              <a:ext uri="{FF2B5EF4-FFF2-40B4-BE49-F238E27FC236}">
                <a16:creationId xmlns:a16="http://schemas.microsoft.com/office/drawing/2014/main" id="{2EF2593B-636A-427B-9591-A7F7197EAF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2E2CAFD7-FD86-48CC-87DF-9B5147831554}"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6</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0596" name="Rectangle 2">
            <a:extLst>
              <a:ext uri="{FF2B5EF4-FFF2-40B4-BE49-F238E27FC236}">
                <a16:creationId xmlns:a16="http://schemas.microsoft.com/office/drawing/2014/main" id="{95CB1521-8C07-4094-AB1E-2C739C33D711}"/>
              </a:ext>
            </a:extLst>
          </p:cNvPr>
          <p:cNvSpPr>
            <a:spLocks noGrp="1" noRot="1" noChangeAspect="1" noChangeArrowheads="1" noTextEdit="1"/>
          </p:cNvSpPr>
          <p:nvPr>
            <p:ph type="sldImg"/>
          </p:nvPr>
        </p:nvSpPr>
        <p:spPr>
          <a:ln/>
        </p:spPr>
      </p:sp>
      <p:sp>
        <p:nvSpPr>
          <p:cNvPr id="110597" name="Rectangle 3">
            <a:extLst>
              <a:ext uri="{FF2B5EF4-FFF2-40B4-BE49-F238E27FC236}">
                <a16:creationId xmlns:a16="http://schemas.microsoft.com/office/drawing/2014/main" id="{97CB3C9B-6B39-404D-ACA3-735C1BA1D5A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9BEEF60-7DF9-4D4E-88AA-B5E5483154E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112643" name="Rectangle 5">
            <a:extLst>
              <a:ext uri="{FF2B5EF4-FFF2-40B4-BE49-F238E27FC236}">
                <a16:creationId xmlns:a16="http://schemas.microsoft.com/office/drawing/2014/main" id="{C1D87D68-D2C5-4791-AFA1-7D28D146B3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D43692DE-AC0A-4842-95A1-E6545A0171B1}"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7</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2644" name="Rectangle 2">
            <a:extLst>
              <a:ext uri="{FF2B5EF4-FFF2-40B4-BE49-F238E27FC236}">
                <a16:creationId xmlns:a16="http://schemas.microsoft.com/office/drawing/2014/main" id="{2AF67C82-9EAB-4F8F-83FC-A27FB255D460}"/>
              </a:ext>
            </a:extLst>
          </p:cNvPr>
          <p:cNvSpPr>
            <a:spLocks noGrp="1" noRot="1" noChangeAspect="1" noChangeArrowheads="1" noTextEdit="1"/>
          </p:cNvSpPr>
          <p:nvPr>
            <p:ph type="sldImg"/>
          </p:nvPr>
        </p:nvSpPr>
        <p:spPr>
          <a:ln/>
        </p:spPr>
      </p:sp>
      <p:sp>
        <p:nvSpPr>
          <p:cNvPr id="112645" name="Rectangle 3">
            <a:extLst>
              <a:ext uri="{FF2B5EF4-FFF2-40B4-BE49-F238E27FC236}">
                <a16:creationId xmlns:a16="http://schemas.microsoft.com/office/drawing/2014/main" id="{9D5498DE-9C4A-481D-B433-C9DF2DE0A5C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423EF1EB-057A-4165-B229-CA96747BC47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114691" name="Rectangle 5">
            <a:extLst>
              <a:ext uri="{FF2B5EF4-FFF2-40B4-BE49-F238E27FC236}">
                <a16:creationId xmlns:a16="http://schemas.microsoft.com/office/drawing/2014/main" id="{0DEE7D21-C220-4C9B-871F-16DD5FD029A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941AD3A4-46EA-4825-8A3F-AFE474549AF3}"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8</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4692" name="Rectangle 2">
            <a:extLst>
              <a:ext uri="{FF2B5EF4-FFF2-40B4-BE49-F238E27FC236}">
                <a16:creationId xmlns:a16="http://schemas.microsoft.com/office/drawing/2014/main" id="{94C91D56-6457-4DF4-9703-892493E57E4C}"/>
              </a:ext>
            </a:extLst>
          </p:cNvPr>
          <p:cNvSpPr>
            <a:spLocks noGrp="1" noRot="1" noChangeAspect="1" noChangeArrowheads="1" noTextEdit="1"/>
          </p:cNvSpPr>
          <p:nvPr>
            <p:ph type="sldImg"/>
          </p:nvPr>
        </p:nvSpPr>
        <p:spPr>
          <a:ln/>
        </p:spPr>
      </p:sp>
      <p:sp>
        <p:nvSpPr>
          <p:cNvPr id="114693" name="Rectangle 3">
            <a:extLst>
              <a:ext uri="{FF2B5EF4-FFF2-40B4-BE49-F238E27FC236}">
                <a16:creationId xmlns:a16="http://schemas.microsoft.com/office/drawing/2014/main" id="{C4AEF932-380C-48AF-AD4D-744370CBDBD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5">
            <a:extLst>
              <a:ext uri="{FF2B5EF4-FFF2-40B4-BE49-F238E27FC236}">
                <a16:creationId xmlns:a16="http://schemas.microsoft.com/office/drawing/2014/main" id="{634889E1-914E-4EAE-BCE4-E3AFF206E03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F4F52B26-CDC5-413B-ACEF-BE7A53F9FE3D}"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9</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6739" name="Rectangle 2">
            <a:extLst>
              <a:ext uri="{FF2B5EF4-FFF2-40B4-BE49-F238E27FC236}">
                <a16:creationId xmlns:a16="http://schemas.microsoft.com/office/drawing/2014/main" id="{E199B644-5C4D-4DD8-A4BD-C70FC4B04536}"/>
              </a:ext>
            </a:extLst>
          </p:cNvPr>
          <p:cNvSpPr>
            <a:spLocks noGrp="1" noRot="1" noChangeAspect="1" noChangeArrowheads="1" noTextEdit="1"/>
          </p:cNvSpPr>
          <p:nvPr>
            <p:ph type="sldImg"/>
          </p:nvPr>
        </p:nvSpPr>
        <p:spPr>
          <a:xfrm>
            <a:off x="465138" y="619125"/>
            <a:ext cx="6102350" cy="3433763"/>
          </a:xfrm>
          <a:ln/>
        </p:spPr>
      </p:sp>
      <p:sp>
        <p:nvSpPr>
          <p:cNvPr id="116740" name="Rectangle 3">
            <a:extLst>
              <a:ext uri="{FF2B5EF4-FFF2-40B4-BE49-F238E27FC236}">
                <a16:creationId xmlns:a16="http://schemas.microsoft.com/office/drawing/2014/main" id="{B466973C-CC9A-43AC-BA45-A4F42D17BF38}"/>
              </a:ext>
            </a:extLst>
          </p:cNvPr>
          <p:cNvSpPr>
            <a:spLocks noGrp="1" noChangeArrowheads="1"/>
          </p:cNvSpPr>
          <p:nvPr>
            <p:ph type="body" idx="1"/>
          </p:nvPr>
        </p:nvSpPr>
        <p:spPr>
          <a:xfrm>
            <a:off x="917575" y="4441825"/>
            <a:ext cx="5197475" cy="4137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med" len="lg"/>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5">
            <a:extLst>
              <a:ext uri="{FF2B5EF4-FFF2-40B4-BE49-F238E27FC236}">
                <a16:creationId xmlns:a16="http://schemas.microsoft.com/office/drawing/2014/main" id="{2E41FC7C-3A0B-443D-80F4-378037AE107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B7C907AA-A5FC-4D7D-8B1D-683FFAED3629}"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10</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8787" name="Rectangle 1026">
            <a:extLst>
              <a:ext uri="{FF2B5EF4-FFF2-40B4-BE49-F238E27FC236}">
                <a16:creationId xmlns:a16="http://schemas.microsoft.com/office/drawing/2014/main" id="{C3209A81-A1C9-4E40-8F5D-DFC3D44565AA}"/>
              </a:ext>
            </a:extLst>
          </p:cNvPr>
          <p:cNvSpPr>
            <a:spLocks noGrp="1" noRot="1" noChangeAspect="1" noChangeArrowheads="1" noTextEdit="1"/>
          </p:cNvSpPr>
          <p:nvPr>
            <p:ph type="sldImg"/>
          </p:nvPr>
        </p:nvSpPr>
        <p:spPr>
          <a:xfrm>
            <a:off x="465138" y="619125"/>
            <a:ext cx="6102350" cy="3433763"/>
          </a:xfrm>
          <a:solidFill>
            <a:srgbClr val="FFFFFF"/>
          </a:solidFill>
          <a:ln/>
        </p:spPr>
      </p:sp>
      <p:sp>
        <p:nvSpPr>
          <p:cNvPr id="118788" name="Rectangle 1027">
            <a:extLst>
              <a:ext uri="{FF2B5EF4-FFF2-40B4-BE49-F238E27FC236}">
                <a16:creationId xmlns:a16="http://schemas.microsoft.com/office/drawing/2014/main" id="{EACE20B7-4C04-4FD8-B793-6AFAD217B7CA}"/>
              </a:ext>
            </a:extLst>
          </p:cNvPr>
          <p:cNvSpPr>
            <a:spLocks noGrp="1" noChangeArrowheads="1"/>
          </p:cNvSpPr>
          <p:nvPr>
            <p:ph type="body" idx="1"/>
          </p:nvPr>
        </p:nvSpPr>
        <p:spPr>
          <a:xfrm>
            <a:off x="917575" y="4441825"/>
            <a:ext cx="5197475" cy="4137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med" len="lg"/>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5">
            <a:extLst>
              <a:ext uri="{FF2B5EF4-FFF2-40B4-BE49-F238E27FC236}">
                <a16:creationId xmlns:a16="http://schemas.microsoft.com/office/drawing/2014/main" id="{7005ED8E-0E07-464C-9D21-4D49A721D19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4EFE6F35-ED89-4D95-9154-81C081E1AA36}"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11</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9027" name="Rectangle 2">
            <a:extLst>
              <a:ext uri="{FF2B5EF4-FFF2-40B4-BE49-F238E27FC236}">
                <a16:creationId xmlns:a16="http://schemas.microsoft.com/office/drawing/2014/main" id="{9F4CF075-F994-455F-9F54-F9FD0A0BE6B2}"/>
              </a:ext>
            </a:extLst>
          </p:cNvPr>
          <p:cNvSpPr>
            <a:spLocks noGrp="1" noRot="1" noChangeAspect="1" noChangeArrowheads="1" noTextEdit="1"/>
          </p:cNvSpPr>
          <p:nvPr>
            <p:ph type="sldImg"/>
          </p:nvPr>
        </p:nvSpPr>
        <p:spPr>
          <a:xfrm>
            <a:off x="465138" y="619125"/>
            <a:ext cx="6102350" cy="3433763"/>
          </a:xfrm>
          <a:ln/>
        </p:spPr>
      </p:sp>
      <p:sp>
        <p:nvSpPr>
          <p:cNvPr id="129028" name="Rectangle 3">
            <a:extLst>
              <a:ext uri="{FF2B5EF4-FFF2-40B4-BE49-F238E27FC236}">
                <a16:creationId xmlns:a16="http://schemas.microsoft.com/office/drawing/2014/main" id="{D6852407-9326-47C4-BF55-13A2EE12C77D}"/>
              </a:ext>
            </a:extLst>
          </p:cNvPr>
          <p:cNvSpPr>
            <a:spLocks noGrp="1" noChangeArrowheads="1"/>
          </p:cNvSpPr>
          <p:nvPr>
            <p:ph type="body" idx="1"/>
          </p:nvPr>
        </p:nvSpPr>
        <p:spPr>
          <a:xfrm>
            <a:off x="917575" y="4441825"/>
            <a:ext cx="5197475" cy="4137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med" len="lg"/>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1CED4-EC58-4654-BB3B-BF0BBCAC2ED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17748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06FF7-8269-ADAB-6151-3F838182B4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E7093F-AAAE-0606-0053-A580F6B28D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497629-CED2-6CE6-8A42-883194F69B32}"/>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5" name="Footer Placeholder 4">
            <a:extLst>
              <a:ext uri="{FF2B5EF4-FFF2-40B4-BE49-F238E27FC236}">
                <a16:creationId xmlns:a16="http://schemas.microsoft.com/office/drawing/2014/main" id="{77C8959B-A8EA-25D4-0910-3343067F5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629D1-B382-BCB5-2395-5614CC8F9706}"/>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213564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B088-9A72-D146-F6B6-70BE0846C2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7AF497-AC22-A093-E7CF-7016170151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3B590-A32B-B629-4131-0061031ABF1A}"/>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5" name="Footer Placeholder 4">
            <a:extLst>
              <a:ext uri="{FF2B5EF4-FFF2-40B4-BE49-F238E27FC236}">
                <a16:creationId xmlns:a16="http://schemas.microsoft.com/office/drawing/2014/main" id="{49DA9E9C-5243-F66F-6281-126983166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E7A64-BF7C-E652-018F-6E68CC993B46}"/>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324362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A14E7A-E9F3-956D-416E-0A5D81A780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078AAA-D5AA-92F9-DE18-DFA848DA5A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4ADB2-B0EC-DBB0-2F3E-D89000DA0574}"/>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5" name="Footer Placeholder 4">
            <a:extLst>
              <a:ext uri="{FF2B5EF4-FFF2-40B4-BE49-F238E27FC236}">
                <a16:creationId xmlns:a16="http://schemas.microsoft.com/office/drawing/2014/main" id="{E68FC29F-E160-D35C-A90C-871C3986D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ED7E0-018A-4F9D-C32D-47E0FE4BA51A}"/>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2348162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FABE-5081-5B7E-4421-FC74110F67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6FE74B-388E-B2DF-318E-574001929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D9CC7C-5042-3813-74AF-E06854FEA1A4}"/>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5" name="Footer Placeholder 4">
            <a:extLst>
              <a:ext uri="{FF2B5EF4-FFF2-40B4-BE49-F238E27FC236}">
                <a16:creationId xmlns:a16="http://schemas.microsoft.com/office/drawing/2014/main" id="{45D5F457-25A8-26F9-E133-D5E637AA1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92DD9-D802-7994-8716-F6D8DF272CAF}"/>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2417942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E265-94AA-764F-F62D-72EADDC06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3D783-2C1B-EAFD-A628-DD0101D53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07E9A-CFC1-AAC3-7E5F-2D27A3E24D4A}"/>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5" name="Footer Placeholder 4">
            <a:extLst>
              <a:ext uri="{FF2B5EF4-FFF2-40B4-BE49-F238E27FC236}">
                <a16:creationId xmlns:a16="http://schemas.microsoft.com/office/drawing/2014/main" id="{3518B391-998E-1931-9E1A-3A34BEC90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2FB00-EB8B-4089-20B9-A7A86EE68F94}"/>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38889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40BE-62C4-1547-B353-F949C5DB17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198F3F-4BEC-E1DD-E050-E8DC5F49BE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22C71-164E-1C23-35C4-05C2FE995553}"/>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5" name="Footer Placeholder 4">
            <a:extLst>
              <a:ext uri="{FF2B5EF4-FFF2-40B4-BE49-F238E27FC236}">
                <a16:creationId xmlns:a16="http://schemas.microsoft.com/office/drawing/2014/main" id="{80941F85-AD87-218C-6677-6C8347529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B00E7-742B-6B59-5546-00E512F9D7E7}"/>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2155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DA84-C27F-079F-5F2B-331924ADAA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442360-62D5-0681-7D7B-DC3F446C83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2EA238-1D8A-664E-8A9B-514C425012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65CACE-55BE-3C52-B82E-7F3530453961}"/>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6" name="Footer Placeholder 5">
            <a:extLst>
              <a:ext uri="{FF2B5EF4-FFF2-40B4-BE49-F238E27FC236}">
                <a16:creationId xmlns:a16="http://schemas.microsoft.com/office/drawing/2014/main" id="{7F2F9134-7333-46F6-14F1-7D55A7A6A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526AC-5D61-5BE4-E344-9B5D1E833C51}"/>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434280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2FC9-7743-9B6D-AC48-FE28A62378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955D46-1A1D-AE86-8530-ECE9D9ECE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F5264C-9AD0-8B57-3CE1-69AB492C8D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3058E6-0A21-D6AC-5159-352A7D932F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8EC55-9CB3-250C-D6F0-F7779FDC53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F3F068-6CD6-75B7-B464-FA1203F068EF}"/>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8" name="Footer Placeholder 7">
            <a:extLst>
              <a:ext uri="{FF2B5EF4-FFF2-40B4-BE49-F238E27FC236}">
                <a16:creationId xmlns:a16="http://schemas.microsoft.com/office/drawing/2014/main" id="{671B6CE4-3347-A5B1-EB7D-A301C571FB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75D151-5873-E984-567F-CE8176A46DCD}"/>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2870378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37F3-176F-5869-3716-22F79A13B6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9E1BA-6A39-A1BF-1E1A-F3A0ACD59EE8}"/>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4" name="Footer Placeholder 3">
            <a:extLst>
              <a:ext uri="{FF2B5EF4-FFF2-40B4-BE49-F238E27FC236}">
                <a16:creationId xmlns:a16="http://schemas.microsoft.com/office/drawing/2014/main" id="{7CA41D27-F528-EA59-B871-F419831522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771EC3-9FA9-E681-A8DF-8CF503749EB3}"/>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744280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FDCEFF-2B41-A278-9E4A-89BB2E0E3EB6}"/>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3" name="Footer Placeholder 2">
            <a:extLst>
              <a:ext uri="{FF2B5EF4-FFF2-40B4-BE49-F238E27FC236}">
                <a16:creationId xmlns:a16="http://schemas.microsoft.com/office/drawing/2014/main" id="{A520C0D7-A3A5-6D83-94B7-7738A6B5D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A019D9-62E3-3385-93D2-91AB9815F6A0}"/>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1470947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2F6E-AF99-1C5C-E990-808EF5DA2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74EEA5-A6DD-A44F-0022-D700ABAF50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5DE678-15CC-AC15-7380-DC12136CD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BA32C-341A-6B0A-22DE-A92197253767}"/>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6" name="Footer Placeholder 5">
            <a:extLst>
              <a:ext uri="{FF2B5EF4-FFF2-40B4-BE49-F238E27FC236}">
                <a16:creationId xmlns:a16="http://schemas.microsoft.com/office/drawing/2014/main" id="{179A64BF-C75E-1D14-A718-7117923E81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DF1152-676F-E6DB-097B-B3CE0A7EE97D}"/>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1041516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DEC5-CD1C-6C1B-DA83-3F02661A02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8BC79-7A53-D607-30B1-ED97BC9A6A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A5BE3-9B8B-5519-D892-C96EA4C27E72}"/>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5" name="Footer Placeholder 4">
            <a:extLst>
              <a:ext uri="{FF2B5EF4-FFF2-40B4-BE49-F238E27FC236}">
                <a16:creationId xmlns:a16="http://schemas.microsoft.com/office/drawing/2014/main" id="{87CCB835-77D9-C96A-1CFE-938AA1217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2218A-B2F3-F68F-9CF0-FE7793397B88}"/>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1029827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A4F6A-29FB-5407-929C-F1B308C114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001932-9F45-5C17-50D0-47E541A5D8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B4CBC4-04DF-D716-8810-E40DDF1947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4B9E93-01F7-EE23-69FF-9DF33902E4D3}"/>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6" name="Footer Placeholder 5">
            <a:extLst>
              <a:ext uri="{FF2B5EF4-FFF2-40B4-BE49-F238E27FC236}">
                <a16:creationId xmlns:a16="http://schemas.microsoft.com/office/drawing/2014/main" id="{32E0D39F-7F44-49DD-3FCC-CFC3BAE26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51529-BEA6-5FCB-8B4A-FF0263C4224C}"/>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1032180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4FE3-18B3-C976-F500-A5A65245CE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CB69D-29FB-25D4-D2FE-38ECA9BC06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0E7E7F-CAED-AD6E-6644-C8B832CB547B}"/>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5" name="Footer Placeholder 4">
            <a:extLst>
              <a:ext uri="{FF2B5EF4-FFF2-40B4-BE49-F238E27FC236}">
                <a16:creationId xmlns:a16="http://schemas.microsoft.com/office/drawing/2014/main" id="{711924ED-7194-BBDC-D3FF-355B4FB30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3B6D9-8264-5CDC-AAE9-CC11984FF400}"/>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3091800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8BA4D6-0ADE-2F6D-3596-00C901B6F0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D78004-1030-0106-FADB-79C27E42EF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3F044-14A1-F320-E2F7-FBEFB1E4E152}"/>
              </a:ext>
            </a:extLst>
          </p:cNvPr>
          <p:cNvSpPr>
            <a:spLocks noGrp="1"/>
          </p:cNvSpPr>
          <p:nvPr>
            <p:ph type="dt" sz="half" idx="10"/>
          </p:nvPr>
        </p:nvSpPr>
        <p:spPr/>
        <p:txBody>
          <a:bodyPr/>
          <a:lstStyle/>
          <a:p>
            <a:fld id="{856BED04-B2A2-4581-A369-630E725EAA2A}" type="datetimeFigureOut">
              <a:rPr lang="en-US" smtClean="0"/>
              <a:t>4/10/2025</a:t>
            </a:fld>
            <a:endParaRPr lang="en-US"/>
          </a:p>
        </p:txBody>
      </p:sp>
      <p:sp>
        <p:nvSpPr>
          <p:cNvPr id="5" name="Footer Placeholder 4">
            <a:extLst>
              <a:ext uri="{FF2B5EF4-FFF2-40B4-BE49-F238E27FC236}">
                <a16:creationId xmlns:a16="http://schemas.microsoft.com/office/drawing/2014/main" id="{8F103183-F694-3B16-9BA9-664445387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3DEBC-6B0B-ACE9-9B78-E0E310D5061C}"/>
              </a:ext>
            </a:extLst>
          </p:cNvPr>
          <p:cNvSpPr>
            <a:spLocks noGrp="1"/>
          </p:cNvSpPr>
          <p:nvPr>
            <p:ph type="sldNum" sz="quarter" idx="12"/>
          </p:nvPr>
        </p:nvSpPr>
        <p:spPr/>
        <p:txBody>
          <a:bodyPr/>
          <a:lstStyle/>
          <a:p>
            <a:fld id="{D847F9D4-D01D-4756-92B8-DA258C501316}" type="slidenum">
              <a:rPr lang="en-US" smtClean="0"/>
              <a:t>‹#›</a:t>
            </a:fld>
            <a:endParaRPr lang="en-US"/>
          </a:p>
        </p:txBody>
      </p:sp>
    </p:spTree>
    <p:extLst>
      <p:ext uri="{BB962C8B-B14F-4D97-AF65-F5344CB8AC3E}">
        <p14:creationId xmlns:p14="http://schemas.microsoft.com/office/powerpoint/2010/main" val="1184598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6369DE2C-8EB9-BB4C-8ED4-A72D12859168}" type="datetime1">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48835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A5A0F4-E4C2-E84A-B88E-D5AA96F54968}" type="datetime1">
              <a:rPr lang="en-US"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1086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6C455166-5543-8548-8F78-7E1181578263}" type="datetime1">
              <a:rPr lang="en-US" smtClean="0"/>
              <a:t>4/10/2025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562197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CAB9B8-C3D3-224C-A6A5-0AABE27F0797}" type="datetime1">
              <a:rPr lang="en-US" smtClean="0"/>
              <a:t>4/10/2025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73636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4E04CF-D70D-4B41-A05D-FA7F0BDA36B5}" type="datetime1">
              <a:rPr lang="en-US" smtClean="0"/>
              <a:t>4/10/2025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32095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82DC82-0B65-B440-BFF6-0F4A8F262133}" type="datetime1">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82758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F4EBA-DD8B-9C4F-A107-3F9F8D90ED66}" type="datetime1">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870983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5018-7D36-2C99-EF3D-403923FCA9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A8AEF-C560-41F5-7756-3FBF239236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983E06-A89A-17E8-A591-C40D12417AB7}"/>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5" name="Footer Placeholder 4">
            <a:extLst>
              <a:ext uri="{FF2B5EF4-FFF2-40B4-BE49-F238E27FC236}">
                <a16:creationId xmlns:a16="http://schemas.microsoft.com/office/drawing/2014/main" id="{307EB19F-AD05-45D5-552F-A8FE5DD71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5513DF-0609-C941-8DF8-1E2965D490FB}"/>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20567001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E581AC-EDEF-BE4F-B159-2BEA5EAFE9B4}" type="datetime1">
              <a:rPr lang="en-US" smtClean="0"/>
              <a:t>4/10/2025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58636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8D6754C-8A5A-E94B-8EEB-A7CC249DE37C}" type="datetime1">
              <a:rPr lang="en-US" smtClean="0"/>
              <a:t>4/10/2025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286662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BCF06C-BA75-6847-BE5D-4A98EDA954D5}" type="datetime1">
              <a:rPr lang="en-US"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0366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2BDDF5-8196-7B46-B681-A9F9E631E2B7}" type="datetime1">
              <a:rPr lang="en-US"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822023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C46FB8-AE57-44C1-B663-4AE419588C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32499947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46FB8-AE57-44C1-B663-4AE419588C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758258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C46FB8-AE57-44C1-B663-4AE419588C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5997490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C46FB8-AE57-44C1-B663-4AE419588CFA}"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2812068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C46FB8-AE57-44C1-B663-4AE419588CFA}" type="datetimeFigureOut">
              <a:rPr lang="en-US" smtClean="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2387377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C46FB8-AE57-44C1-B663-4AE419588CFA}" type="datetimeFigureOut">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4078913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1FC0-F430-2E22-D1B1-59E2A95A6B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FF6C91-2042-343A-F66F-7FA9D0C0E0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AC2F7F-DDCD-70CF-07C6-10DF1B6FB5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ED12E6-333D-641B-BF1F-52C549709346}"/>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6" name="Footer Placeholder 5">
            <a:extLst>
              <a:ext uri="{FF2B5EF4-FFF2-40B4-BE49-F238E27FC236}">
                <a16:creationId xmlns:a16="http://schemas.microsoft.com/office/drawing/2014/main" id="{6365E00F-7289-7613-F7FD-F46D04E8B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68596-FC34-4596-C3D8-605D18D24834}"/>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9843724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C46FB8-AE57-44C1-B663-4AE419588CFA}"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14944323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C46FB8-AE57-44C1-B663-4AE419588CFA}"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12081742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C46FB8-AE57-44C1-B663-4AE419588CFA}"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41476762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46FB8-AE57-44C1-B663-4AE419588C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24420848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46FB8-AE57-44C1-B663-4AE419588C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2621428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914400" y="6248400"/>
            <a:ext cx="2540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SOEN345-W13-L7: Boundary Testing</a:t>
            </a:r>
          </a:p>
        </p:txBody>
      </p:sp>
      <p:sp>
        <p:nvSpPr>
          <p:cNvPr id="8" name="Slide Number Placeholder 7"/>
          <p:cNvSpPr>
            <a:spLocks noGrp="1"/>
          </p:cNvSpPr>
          <p:nvPr>
            <p:ph type="sldNum" sz="quarter" idx="12"/>
          </p:nvPr>
        </p:nvSpPr>
        <p:spPr>
          <a:xfrm>
            <a:off x="8737600" y="6248400"/>
            <a:ext cx="25400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CFD5E0-3F8F-4BD8-AC6E-CD09E8033726}" type="slidenum">
              <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589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ext Placeholder 2"/>
          <p:cNvSpPr>
            <a:spLocks noGrp="1"/>
          </p:cNvSpPr>
          <p:nvPr>
            <p:ph type="body" sz="half" idx="1"/>
          </p:nvPr>
        </p:nvSpPr>
        <p:spPr>
          <a:xfrm>
            <a:off x="755651" y="1752600"/>
            <a:ext cx="10668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5651" y="3962400"/>
            <a:ext cx="10668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12800" y="6245225"/>
            <a:ext cx="2641600" cy="47625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SOEN345-W13-L7: Boundary Testing</a:t>
            </a:r>
          </a:p>
        </p:txBody>
      </p:sp>
      <p:sp>
        <p:nvSpPr>
          <p:cNvPr id="7" name="Slide Number Placeholder 6"/>
          <p:cNvSpPr>
            <a:spLocks noGrp="1"/>
          </p:cNvSpPr>
          <p:nvPr>
            <p:ph type="sldNum" sz="quarter" idx="12"/>
          </p:nvPr>
        </p:nvSpPr>
        <p:spPr>
          <a:xfrm>
            <a:off x="8737600" y="6245225"/>
            <a:ext cx="2641600" cy="47625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942C0A-2431-4AC6-99CE-68EBA3B588DF}" type="slidenum">
              <a:rPr kumimoji="0" lang="ar-SA"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7565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6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7"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80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92075" tIns="46038" rIns="92075" bIns="46038" anchor="ctr"/>
          <a:lstStyle/>
          <a:p>
            <a:pPr algn="ctr">
              <a:defRPr/>
            </a:pPr>
            <a:r>
              <a:rPr lang="en-US" sz="900" dirty="0">
                <a:solidFill>
                  <a:srgbClr val="000000"/>
                </a:solidFill>
                <a:latin typeface="Arial Black" pitchFamily="34" charset="0"/>
              </a:rPr>
              <a:t>Software Testing and QA </a:t>
            </a:r>
            <a:r>
              <a:rPr lang="en-US" sz="900" dirty="0">
                <a:solidFill>
                  <a:srgbClr val="000000"/>
                </a:solidFill>
                <a:latin typeface="Comic Sans MS" pitchFamily="66" charset="0"/>
              </a:rPr>
              <a:t>Theory and Practice</a:t>
            </a:r>
            <a:r>
              <a:rPr lang="en-US" sz="900" dirty="0">
                <a:solidFill>
                  <a:srgbClr val="000000"/>
                </a:solidFill>
              </a:rPr>
              <a:t> </a:t>
            </a:r>
            <a:endParaRPr lang="en-US" sz="900"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92075" tIns="46038" rIns="92075" bIns="46038" anchor="ctr"/>
          <a:lstStyle/>
          <a:p>
            <a:pPr algn="ctr">
              <a:defRPr/>
            </a:pPr>
            <a:r>
              <a:rPr lang="en-US" sz="900">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78879616-8B1C-41ED-8388-228B68DCD00D}" type="slidenum">
              <a:rPr lang="en-US"/>
              <a:pPr>
                <a:defRPr/>
              </a:pPr>
              <a:t>‹#›</a:t>
            </a:fld>
            <a:endParaRPr lang="en-US"/>
          </a:p>
        </p:txBody>
      </p:sp>
    </p:spTree>
    <p:extLst>
      <p:ext uri="{BB962C8B-B14F-4D97-AF65-F5344CB8AC3E}">
        <p14:creationId xmlns:p14="http://schemas.microsoft.com/office/powerpoint/2010/main" val="225574843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5" y="1346948"/>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920835" y="4299698"/>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920835"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6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4" name="Date Placeholder 3"/>
          <p:cNvSpPr>
            <a:spLocks noGrp="1"/>
          </p:cNvSpPr>
          <p:nvPr>
            <p:ph type="dt" sz="half" idx="10"/>
          </p:nvPr>
        </p:nvSpPr>
        <p:spPr/>
        <p:txBody>
          <a:bodyPr/>
          <a:lstStyle/>
          <a:p>
            <a:fld id="{74F8E13C-FF1F-4CFC-B342-9B88B073B2CA}" type="datetime1">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4" y="4289334"/>
            <a:ext cx="1193868" cy="640080"/>
          </a:xfrm>
        </p:spPr>
        <p:txBody>
          <a:bodyPr/>
          <a:lstStyle>
            <a:lvl1pPr>
              <a:defRPr sz="21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98308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272654" indent="-272654">
              <a:tabLst/>
              <a:defRPr sz="2700"/>
            </a:lvl1pPr>
            <a:lvl2pPr marL="471488" indent="-265510">
              <a:tabLst/>
              <a:defRPr sz="2400"/>
            </a:lvl2pPr>
            <a:lvl3pPr marL="670322" indent="-259556">
              <a:tabLst/>
              <a:defRPr sz="2100"/>
            </a:lvl3pPr>
            <a:lvl4pPr marL="869156" indent="-252413">
              <a:tabLst/>
              <a:defRPr sz="2100"/>
            </a:lvl4pPr>
            <a:lvl5pPr marL="1067991" indent="-245269">
              <a:tabLst/>
              <a:defRPr sz="2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B39A010-6BA2-4510-B397-93EBE368B550}" type="datetime1">
              <a:rPr lang="en-US"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1214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51FF-47E9-4EAF-52DA-BE8C22E2CE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1DCF51-426B-4C2E-F4DB-EE5823881E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7FA4FF-A0AC-5C78-549E-98EE189FE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28088-6F7A-C543-0D24-24FC27388E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BFC47-709D-A6FC-588E-7C1EDFC22F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DB496D-3735-6A5C-EFD3-098BC9CF9B03}"/>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8" name="Footer Placeholder 7">
            <a:extLst>
              <a:ext uri="{FF2B5EF4-FFF2-40B4-BE49-F238E27FC236}">
                <a16:creationId xmlns:a16="http://schemas.microsoft.com/office/drawing/2014/main" id="{21C2E0BC-4F6D-8DE0-222F-E389856E02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CD5E2-DE97-9E17-2A84-6030F70B2A3D}"/>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15184134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2165775" y="5020056"/>
            <a:ext cx="9052560" cy="10668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8" y="6272786"/>
            <a:ext cx="2644309" cy="365125"/>
          </a:xfrm>
        </p:spPr>
        <p:txBody>
          <a:bodyPr/>
          <a:lstStyle/>
          <a:p>
            <a:fld id="{3DE6034C-3672-4FEE-9A71-DB694FF6DF67}" type="datetime1">
              <a:rPr lang="en-US" smtClean="0"/>
              <a:t>4/10/2025</a:t>
            </a:fld>
            <a:endParaRPr lang="en-US" dirty="0"/>
          </a:p>
        </p:txBody>
      </p:sp>
      <p:sp>
        <p:nvSpPr>
          <p:cNvPr id="5" name="Footer Placeholder 4"/>
          <p:cNvSpPr>
            <a:spLocks noGrp="1"/>
          </p:cNvSpPr>
          <p:nvPr>
            <p:ph type="ftr" sz="quarter" idx="11"/>
          </p:nvPr>
        </p:nvSpPr>
        <p:spPr>
          <a:xfrm>
            <a:off x="2182708" y="6272786"/>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1" y="2506133"/>
            <a:ext cx="1188299" cy="720332"/>
          </a:xfrm>
        </p:spPr>
        <p:txBody>
          <a:bodyPr/>
          <a:lstStyle>
            <a:lvl1pPr>
              <a:defRPr sz="21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849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9A5002-5C34-4828-BF68-24986BEE14BE}" type="datetime1">
              <a:rPr lang="en-US" smtClean="0"/>
              <a:t>4/10/2025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6911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CFCCC5-5FA1-4551-AC42-F551C0365E54}" type="datetime1">
              <a:rPr lang="en-US" smtClean="0"/>
              <a:t>4/10/2025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1560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9772AD-0A06-4112-A9B1-45277D2EA31A}" type="datetime1">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6318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10C212-0C4E-4248-B234-B44736087F77}" type="datetime1">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472006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549640" y="685800"/>
            <a:ext cx="3200400" cy="173736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51C0CBB8-19EE-4D09-A427-B9CC47962392}" type="datetime1">
              <a:rPr lang="en-US" smtClean="0"/>
              <a:t>4/10/2025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5120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549640" y="685800"/>
            <a:ext cx="3200400" cy="173736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1" y="0"/>
            <a:ext cx="8303740" cy="68580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ACD34485-99F9-4D51-9324-8A3B0AEEFE53}" type="datetime1">
              <a:rPr lang="en-US" smtClean="0"/>
              <a:t>4/10/2025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1307909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908686-E31C-4396-889D-69DDB106287D}" type="datetime1">
              <a:rPr lang="en-US"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117724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1"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94BDE-4686-458C-8F84-408D64175844}" type="datetime1">
              <a:rPr lang="en-US" smtClean="0"/>
              <a:t>4/10/2025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736784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342900" lvl="0" indent="-314325">
              <a:spcBef>
                <a:spcPts val="450"/>
              </a:spcBef>
              <a:spcAft>
                <a:spcPts val="0"/>
              </a:spcAft>
              <a:buSzPts val="3000"/>
              <a:buChar char="◎"/>
              <a:defRPr/>
            </a:lvl1pPr>
            <a:lvl2pPr marL="685800" lvl="1" indent="-285750">
              <a:spcBef>
                <a:spcPts val="0"/>
              </a:spcBef>
              <a:spcAft>
                <a:spcPts val="0"/>
              </a:spcAft>
              <a:buSzPts val="2400"/>
              <a:buChar char="○"/>
              <a:defRPr/>
            </a:lvl2pPr>
            <a:lvl3pPr marL="1028700" lvl="2" indent="-285750">
              <a:spcBef>
                <a:spcPts val="0"/>
              </a:spcBef>
              <a:spcAft>
                <a:spcPts val="0"/>
              </a:spcAft>
              <a:buSzPts val="2400"/>
              <a:buChar char="◉"/>
              <a:defRPr/>
            </a:lvl3pPr>
            <a:lvl4pPr marL="1371600" lvl="3" indent="-257175">
              <a:spcBef>
                <a:spcPts val="0"/>
              </a:spcBef>
              <a:spcAft>
                <a:spcPts val="0"/>
              </a:spcAft>
              <a:buSzPts val="1800"/>
              <a:buChar char="●"/>
              <a:defRPr/>
            </a:lvl4pPr>
            <a:lvl5pPr marL="1714500" lvl="4" indent="-257175">
              <a:spcBef>
                <a:spcPts val="0"/>
              </a:spcBef>
              <a:spcAft>
                <a:spcPts val="0"/>
              </a:spcAft>
              <a:buSzPts val="1800"/>
              <a:buChar char="○"/>
              <a:defRPr/>
            </a:lvl5pPr>
            <a:lvl6pPr marL="2057400" lvl="5" indent="-257175">
              <a:spcBef>
                <a:spcPts val="0"/>
              </a:spcBef>
              <a:spcAft>
                <a:spcPts val="0"/>
              </a:spcAft>
              <a:buSzPts val="1800"/>
              <a:buChar char="■"/>
              <a:defRPr/>
            </a:lvl6pPr>
            <a:lvl7pPr marL="2400300" lvl="6" indent="-257175">
              <a:spcBef>
                <a:spcPts val="0"/>
              </a:spcBef>
              <a:spcAft>
                <a:spcPts val="0"/>
              </a:spcAft>
              <a:buSzPts val="1800"/>
              <a:buChar char="●"/>
              <a:defRPr/>
            </a:lvl7pPr>
            <a:lvl8pPr marL="2743200" lvl="7" indent="-257175">
              <a:spcBef>
                <a:spcPts val="0"/>
              </a:spcBef>
              <a:spcAft>
                <a:spcPts val="0"/>
              </a:spcAft>
              <a:buSzPts val="1800"/>
              <a:buChar char="○"/>
              <a:defRPr/>
            </a:lvl8pPr>
            <a:lvl9pPr marL="3086100" lvl="8" indent="-257175">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8950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5B86-1CF8-2C6D-3763-E4E349699F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5B56EE-568E-D45C-023B-E59AC9D5FB49}"/>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4" name="Footer Placeholder 3">
            <a:extLst>
              <a:ext uri="{FF2B5EF4-FFF2-40B4-BE49-F238E27FC236}">
                <a16:creationId xmlns:a16="http://schemas.microsoft.com/office/drawing/2014/main" id="{71D21CE6-6EA8-3C11-B89B-1D90B2FAF2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7D0F06-DBDC-077D-7869-6E2CE38E24B1}"/>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10645351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4234" y="4267200"/>
            <a:ext cx="12187767"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en-US" sz="1800"/>
            </a:p>
          </p:txBody>
        </p:sp>
        <p:grpSp>
          <p:nvGrpSpPr>
            <p:cNvPr id="6" name="Group 4"/>
            <p:cNvGrpSpPr>
              <a:grpSpLocks/>
            </p:cNvGrpSpPr>
            <p:nvPr userDrawn="1"/>
          </p:nvGrpSpPr>
          <p:grpSpPr bwMode="auto">
            <a:xfrm>
              <a:off x="3528" y="3715"/>
              <a:ext cx="792" cy="521"/>
              <a:chOff x="3527" y="3715"/>
              <a:chExt cx="792" cy="521"/>
            </a:xfrm>
          </p:grpSpPr>
          <p:sp>
            <p:nvSpPr>
              <p:cNvPr id="57" name="Oval 5"/>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a:defRPr/>
                </a:pPr>
                <a:endParaRPr lang="en-US" sz="1800"/>
              </a:p>
            </p:txBody>
          </p:sp>
          <p:sp>
            <p:nvSpPr>
              <p:cNvPr id="58" name="Oval 6"/>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59" name="Oval 7"/>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US" sz="1800"/>
              </a:p>
            </p:txBody>
          </p:sp>
          <p:sp>
            <p:nvSpPr>
              <p:cNvPr id="60" name="Oval 8"/>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61" name="Oval 9"/>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US" sz="1800"/>
              </a:p>
            </p:txBody>
          </p:sp>
          <p:sp>
            <p:nvSpPr>
              <p:cNvPr id="62" name="Freeform 10"/>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a:defRPr/>
                </a:pPr>
                <a:endParaRPr lang="en-US" sz="1800"/>
              </a:p>
            </p:txBody>
          </p:sp>
          <p:sp>
            <p:nvSpPr>
              <p:cNvPr id="63" name="Freeform 11"/>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a:defRPr/>
                </a:pPr>
                <a:endParaRPr lang="en-US" sz="1800"/>
              </a:p>
            </p:txBody>
          </p:sp>
          <p:sp>
            <p:nvSpPr>
              <p:cNvPr id="64" name="Freeform 12"/>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US" sz="1800"/>
              </a:p>
            </p:txBody>
          </p:sp>
          <p:sp>
            <p:nvSpPr>
              <p:cNvPr id="65" name="Freeform 13"/>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a:defRPr/>
                </a:pPr>
                <a:endParaRPr lang="en-US" sz="1800"/>
              </a:p>
            </p:txBody>
          </p:sp>
          <p:sp>
            <p:nvSpPr>
              <p:cNvPr id="66" name="Freeform 14"/>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a:defRPr/>
                </a:pPr>
                <a:endParaRPr lang="en-US" sz="1800"/>
              </a:p>
            </p:txBody>
          </p:sp>
          <p:sp>
            <p:nvSpPr>
              <p:cNvPr id="67" name="Oval 15"/>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en-US" sz="1800"/>
              </a:p>
            </p:txBody>
          </p:sp>
        </p:grpSp>
        <p:grpSp>
          <p:nvGrpSpPr>
            <p:cNvPr id="7" name="Group 16"/>
            <p:cNvGrpSpPr>
              <a:grpSpLocks/>
            </p:cNvGrpSpPr>
            <p:nvPr userDrawn="1"/>
          </p:nvGrpSpPr>
          <p:grpSpPr bwMode="auto">
            <a:xfrm>
              <a:off x="1776" y="3631"/>
              <a:ext cx="1626" cy="683"/>
              <a:chOff x="1776" y="3631"/>
              <a:chExt cx="1626" cy="683"/>
            </a:xfrm>
          </p:grpSpPr>
          <p:sp>
            <p:nvSpPr>
              <p:cNvPr id="39" name="Oval 17"/>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a:defRPr/>
                </a:pPr>
                <a:endParaRPr lang="en-US" sz="1800"/>
              </a:p>
            </p:txBody>
          </p:sp>
          <p:sp>
            <p:nvSpPr>
              <p:cNvPr id="40" name="Oval 18"/>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a:defRPr/>
                </a:pPr>
                <a:endParaRPr lang="en-US" sz="1800"/>
              </a:p>
            </p:txBody>
          </p:sp>
          <p:sp>
            <p:nvSpPr>
              <p:cNvPr id="41" name="Oval 19"/>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a:defRPr/>
                </a:pPr>
                <a:endParaRPr lang="en-US" sz="1800"/>
              </a:p>
            </p:txBody>
          </p:sp>
          <p:sp>
            <p:nvSpPr>
              <p:cNvPr id="42" name="Oval 20"/>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43" name="Oval 21"/>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44" name="Oval 22"/>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45" name="Oval 23"/>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a:defRPr/>
                </a:pPr>
                <a:endParaRPr lang="en-US" sz="1800"/>
              </a:p>
            </p:txBody>
          </p:sp>
          <p:sp>
            <p:nvSpPr>
              <p:cNvPr id="46" name="Oval 24"/>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a:defRPr/>
                </a:pPr>
                <a:endParaRPr lang="en-US" sz="1800"/>
              </a:p>
            </p:txBody>
          </p:sp>
          <p:sp>
            <p:nvSpPr>
              <p:cNvPr id="47"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a:defRPr/>
                </a:pPr>
                <a:endParaRPr lang="en-US" sz="1800"/>
              </a:p>
            </p:txBody>
          </p:sp>
          <p:sp>
            <p:nvSpPr>
              <p:cNvPr id="48"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a:defRPr/>
                </a:pPr>
                <a:endParaRPr lang="en-US" sz="1800"/>
              </a:p>
            </p:txBody>
          </p:sp>
          <p:sp>
            <p:nvSpPr>
              <p:cNvPr id="49"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a:defRPr/>
                </a:pPr>
                <a:endParaRPr lang="en-US" sz="1800"/>
              </a:p>
            </p:txBody>
          </p:sp>
          <p:sp>
            <p:nvSpPr>
              <p:cNvPr id="50"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a:defRPr/>
                </a:pPr>
                <a:endParaRPr lang="en-US" sz="1800"/>
              </a:p>
            </p:txBody>
          </p:sp>
          <p:sp>
            <p:nvSpPr>
              <p:cNvPr id="51"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pPr>
                  <a:defRPr/>
                </a:pPr>
                <a:endParaRPr lang="en-US" sz="1800"/>
              </a:p>
            </p:txBody>
          </p:sp>
          <p:sp>
            <p:nvSpPr>
              <p:cNvPr id="52"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pPr>
                  <a:defRPr/>
                </a:pPr>
                <a:endParaRPr lang="en-US" sz="1800"/>
              </a:p>
            </p:txBody>
          </p:sp>
          <p:sp>
            <p:nvSpPr>
              <p:cNvPr id="53"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US" sz="1800"/>
              </a:p>
            </p:txBody>
          </p:sp>
          <p:sp>
            <p:nvSpPr>
              <p:cNvPr id="54"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US" sz="1800"/>
              </a:p>
            </p:txBody>
          </p:sp>
          <p:sp>
            <p:nvSpPr>
              <p:cNvPr id="55"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US" sz="1800"/>
              </a:p>
            </p:txBody>
          </p:sp>
          <p:sp>
            <p:nvSpPr>
              <p:cNvPr id="56"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pPr>
                  <a:defRPr/>
                </a:pPr>
                <a:endParaRPr lang="en-US" sz="1800"/>
              </a:p>
            </p:txBody>
          </p:sp>
        </p:grpSp>
        <p:grpSp>
          <p:nvGrpSpPr>
            <p:cNvPr id="8" name="Group 35"/>
            <p:cNvGrpSpPr>
              <a:grpSpLocks/>
            </p:cNvGrpSpPr>
            <p:nvPr userDrawn="1"/>
          </p:nvGrpSpPr>
          <p:grpSpPr bwMode="auto">
            <a:xfrm>
              <a:off x="4128" y="3360"/>
              <a:ext cx="1351" cy="821"/>
              <a:chOff x="4128" y="3360"/>
              <a:chExt cx="1351" cy="821"/>
            </a:xfrm>
          </p:grpSpPr>
          <p:sp>
            <p:nvSpPr>
              <p:cNvPr id="22" name="Freeform 36"/>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US" sz="1800"/>
              </a:p>
            </p:txBody>
          </p:sp>
          <p:sp>
            <p:nvSpPr>
              <p:cNvPr id="23" name="Freeform 37"/>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US" sz="1800"/>
              </a:p>
            </p:txBody>
          </p:sp>
          <p:sp>
            <p:nvSpPr>
              <p:cNvPr id="24" name="Freeform 38"/>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a:defRPr/>
                </a:pPr>
                <a:endParaRPr lang="en-US" sz="1800"/>
              </a:p>
            </p:txBody>
          </p:sp>
          <p:sp>
            <p:nvSpPr>
              <p:cNvPr id="25" name="Freeform 39"/>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US" sz="1800"/>
              </a:p>
            </p:txBody>
          </p:sp>
          <p:sp>
            <p:nvSpPr>
              <p:cNvPr id="26" name="Freeform 40"/>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US" sz="1800"/>
              </a:p>
            </p:txBody>
          </p:sp>
          <p:sp>
            <p:nvSpPr>
              <p:cNvPr id="27" name="Freeform 41"/>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US" sz="1800"/>
              </a:p>
            </p:txBody>
          </p:sp>
          <p:sp>
            <p:nvSpPr>
              <p:cNvPr id="28" name="Freeform 42"/>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US" sz="1800"/>
              </a:p>
            </p:txBody>
          </p:sp>
          <p:sp>
            <p:nvSpPr>
              <p:cNvPr id="29" name="Freeform 43"/>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pPr>
                  <a:defRPr/>
                </a:pPr>
                <a:endParaRPr lang="en-US" sz="1800"/>
              </a:p>
            </p:txBody>
          </p:sp>
          <p:sp>
            <p:nvSpPr>
              <p:cNvPr id="30" name="Freeform 44"/>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a:defRPr/>
                </a:pPr>
                <a:endParaRPr lang="en-US" sz="1800"/>
              </a:p>
            </p:txBody>
          </p:sp>
          <p:sp>
            <p:nvSpPr>
              <p:cNvPr id="31" name="Freeform 45"/>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US" sz="1800"/>
              </a:p>
            </p:txBody>
          </p:sp>
          <p:sp>
            <p:nvSpPr>
              <p:cNvPr id="32" name="Freeform 46"/>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US" sz="1800"/>
              </a:p>
            </p:txBody>
          </p:sp>
          <p:sp>
            <p:nvSpPr>
              <p:cNvPr id="33" name="Oval 47"/>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a:defRPr/>
                </a:pPr>
                <a:endParaRPr lang="en-US" sz="1800"/>
              </a:p>
            </p:txBody>
          </p:sp>
          <p:sp>
            <p:nvSpPr>
              <p:cNvPr id="34" name="Oval 48"/>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35" name="Oval 49"/>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US" sz="1800"/>
              </a:p>
            </p:txBody>
          </p:sp>
          <p:sp>
            <p:nvSpPr>
              <p:cNvPr id="36" name="Oval 50"/>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37" name="Oval 51"/>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US" sz="1800"/>
              </a:p>
            </p:txBody>
          </p:sp>
          <p:sp>
            <p:nvSpPr>
              <p:cNvPr id="38" name="Oval 52"/>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en-US" sz="1800"/>
              </a:p>
            </p:txBody>
          </p:sp>
        </p:grpSp>
        <p:grpSp>
          <p:nvGrpSpPr>
            <p:cNvPr id="9" name="Group 53"/>
            <p:cNvGrpSpPr>
              <a:grpSpLocks/>
            </p:cNvGrpSpPr>
            <p:nvPr userDrawn="1"/>
          </p:nvGrpSpPr>
          <p:grpSpPr bwMode="auto">
            <a:xfrm>
              <a:off x="5280" y="3024"/>
              <a:ext cx="425" cy="258"/>
              <a:chOff x="5280" y="3024"/>
              <a:chExt cx="425" cy="258"/>
            </a:xfrm>
          </p:grpSpPr>
          <p:sp>
            <p:nvSpPr>
              <p:cNvPr id="10" name="Freeform 54"/>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sp>
            <p:nvSpPr>
              <p:cNvPr id="11" name="Freeform 55"/>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sp>
            <p:nvSpPr>
              <p:cNvPr id="12" name="Freeform 56"/>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sp>
            <p:nvSpPr>
              <p:cNvPr id="13" name="Freeform 57"/>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sp>
            <p:nvSpPr>
              <p:cNvPr id="14" name="Freeform 58"/>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en-US" sz="1800"/>
              </a:p>
            </p:txBody>
          </p:sp>
          <p:sp>
            <p:nvSpPr>
              <p:cNvPr id="15" name="Freeform 59"/>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en-US" sz="1800"/>
              </a:p>
            </p:txBody>
          </p:sp>
          <p:sp>
            <p:nvSpPr>
              <p:cNvPr id="16" name="Freeform 60"/>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grpSp>
            <p:nvGrpSpPr>
              <p:cNvPr id="17" name="Group 61"/>
              <p:cNvGrpSpPr>
                <a:grpSpLocks/>
              </p:cNvGrpSpPr>
              <p:nvPr/>
            </p:nvGrpSpPr>
            <p:grpSpPr bwMode="auto">
              <a:xfrm>
                <a:off x="5381" y="3085"/>
                <a:ext cx="227" cy="132"/>
                <a:chOff x="5381" y="3085"/>
                <a:chExt cx="227" cy="132"/>
              </a:xfrm>
            </p:grpSpPr>
            <p:sp>
              <p:nvSpPr>
                <p:cNvPr id="18"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defRPr/>
                  </a:pPr>
                  <a:endParaRPr lang="en-US" sz="1800"/>
                </a:p>
              </p:txBody>
            </p:sp>
            <p:sp>
              <p:nvSpPr>
                <p:cNvPr id="19"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defRPr/>
                  </a:pPr>
                  <a:endParaRPr lang="en-US" sz="1800"/>
                </a:p>
              </p:txBody>
            </p:sp>
            <p:sp>
              <p:nvSpPr>
                <p:cNvPr id="20"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defRPr/>
                  </a:pPr>
                  <a:endParaRPr lang="en-US" sz="1800"/>
                </a:p>
              </p:txBody>
            </p:sp>
            <p:sp>
              <p:nvSpPr>
                <p:cNvPr id="21"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defRPr/>
                  </a:pPr>
                  <a:endParaRPr lang="en-US" sz="1800"/>
                </a:p>
              </p:txBody>
            </p:sp>
          </p:grpSp>
        </p:grpSp>
      </p:grpSp>
      <p:sp>
        <p:nvSpPr>
          <p:cNvPr id="26690" name="Rectangle 66"/>
          <p:cNvSpPr>
            <a:spLocks noGrp="1" noChangeArrowheads="1"/>
          </p:cNvSpPr>
          <p:nvPr>
            <p:ph type="ctrTitle" sz="quarter"/>
          </p:nvPr>
        </p:nvSpPr>
        <p:spPr>
          <a:xfrm>
            <a:off x="914400" y="1692276"/>
            <a:ext cx="10363200" cy="1736725"/>
          </a:xfrm>
        </p:spPr>
        <p:txBody>
          <a:bodyPr anchor="b"/>
          <a:lstStyle>
            <a:lvl1pPr>
              <a:defRPr sz="5400"/>
            </a:lvl1pPr>
          </a:lstStyle>
          <a:p>
            <a:r>
              <a:rPr lang="en-US"/>
              <a:t>Click to edit Master title style</a:t>
            </a:r>
          </a:p>
        </p:txBody>
      </p:sp>
      <p:sp>
        <p:nvSpPr>
          <p:cNvPr id="26691" name="Rectangle 67"/>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68" name="Rectangle 68"/>
          <p:cNvSpPr>
            <a:spLocks noGrp="1" noChangeArrowheads="1"/>
          </p:cNvSpPr>
          <p:nvPr>
            <p:ph type="dt" sz="quarter" idx="10"/>
          </p:nvPr>
        </p:nvSpPr>
        <p:spPr>
          <a:xfrm>
            <a:off x="609600" y="6248400"/>
            <a:ext cx="2844800" cy="457200"/>
          </a:xfrm>
        </p:spPr>
        <p:txBody>
          <a:bodyPr/>
          <a:lstStyle>
            <a:lvl1pPr>
              <a:defRPr/>
            </a:lvl1pPr>
          </a:lstStyle>
          <a:p>
            <a:pPr>
              <a:defRPr/>
            </a:pPr>
            <a:endParaRPr lang="en-US"/>
          </a:p>
        </p:txBody>
      </p:sp>
      <p:sp>
        <p:nvSpPr>
          <p:cNvPr id="69" name="Rectangle 69"/>
          <p:cNvSpPr>
            <a:spLocks noGrp="1" noChangeArrowheads="1"/>
          </p:cNvSpPr>
          <p:nvPr>
            <p:ph type="ftr" sz="quarter" idx="11"/>
          </p:nvPr>
        </p:nvSpPr>
        <p:spPr>
          <a:xfrm>
            <a:off x="4165600" y="6248400"/>
            <a:ext cx="3860800" cy="457200"/>
          </a:xfrm>
        </p:spPr>
        <p:txBody>
          <a:bodyPr/>
          <a:lstStyle>
            <a:lvl1pPr>
              <a:defRPr/>
            </a:lvl1pPr>
          </a:lstStyle>
          <a:p>
            <a:pPr>
              <a:defRPr/>
            </a:pPr>
            <a:r>
              <a:rPr lang="en-US" dirty="0"/>
              <a:t>Requirements Engineering 3rd Edition, Lecture 7</a:t>
            </a:r>
          </a:p>
        </p:txBody>
      </p:sp>
      <p:sp>
        <p:nvSpPr>
          <p:cNvPr id="70" name="Rectangle 70"/>
          <p:cNvSpPr>
            <a:spLocks noGrp="1" noChangeArrowheads="1"/>
          </p:cNvSpPr>
          <p:nvPr>
            <p:ph type="sldNum" sz="quarter" idx="12"/>
          </p:nvPr>
        </p:nvSpPr>
        <p:spPr>
          <a:xfrm>
            <a:off x="8737600" y="6248400"/>
            <a:ext cx="2844800" cy="457200"/>
          </a:xfrm>
        </p:spPr>
        <p:txBody>
          <a:bodyPr/>
          <a:lstStyle>
            <a:lvl1pPr>
              <a:defRPr/>
            </a:lvl1pPr>
          </a:lstStyle>
          <a:p>
            <a:pPr>
              <a:defRPr/>
            </a:pPr>
            <a:fld id="{3B35C99A-757F-431B-8D82-305AD9342AD4}" type="slidenum">
              <a:rPr lang="en-US"/>
              <a:pPr>
                <a:defRPr/>
              </a:pPr>
              <a:t>‹#›</a:t>
            </a:fld>
            <a:endParaRPr lang="en-US"/>
          </a:p>
        </p:txBody>
      </p:sp>
    </p:spTree>
    <p:extLst>
      <p:ext uri="{BB962C8B-B14F-4D97-AF65-F5344CB8AC3E}">
        <p14:creationId xmlns:p14="http://schemas.microsoft.com/office/powerpoint/2010/main" val="23971121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p>
        </p:txBody>
      </p:sp>
      <p:sp>
        <p:nvSpPr>
          <p:cNvPr id="5" name="Rectangle 70"/>
          <p:cNvSpPr>
            <a:spLocks noGrp="1" noChangeArrowheads="1"/>
          </p:cNvSpPr>
          <p:nvPr>
            <p:ph type="ftr" sz="quarter" idx="11"/>
          </p:nvPr>
        </p:nvSpPr>
        <p:spPr>
          <a:xfrm>
            <a:off x="3335867" y="6245225"/>
            <a:ext cx="5486400" cy="476250"/>
          </a:xfrm>
          <a:ln/>
        </p:spPr>
        <p:txBody>
          <a:bodyPr/>
          <a:lstStyle>
            <a:lvl1pPr>
              <a:defRPr/>
            </a:lvl1pPr>
          </a:lstStyle>
          <a:p>
            <a:pPr>
              <a:defRPr/>
            </a:pPr>
            <a:r>
              <a:rPr lang="en-US" dirty="0"/>
              <a:t>Requirements Engineering 3rd Edition, Lecture 7</a:t>
            </a:r>
          </a:p>
        </p:txBody>
      </p:sp>
      <p:sp>
        <p:nvSpPr>
          <p:cNvPr id="6" name="Rectangle 71"/>
          <p:cNvSpPr>
            <a:spLocks noGrp="1" noChangeArrowheads="1"/>
          </p:cNvSpPr>
          <p:nvPr>
            <p:ph type="sldNum" sz="quarter" idx="12"/>
          </p:nvPr>
        </p:nvSpPr>
        <p:spPr>
          <a:ln/>
        </p:spPr>
        <p:txBody>
          <a:bodyPr/>
          <a:lstStyle>
            <a:lvl1pPr>
              <a:defRPr/>
            </a:lvl1pPr>
          </a:lstStyle>
          <a:p>
            <a:pPr>
              <a:defRPr/>
            </a:pPr>
            <a:fld id="{181232BF-0E44-4B37-ACCD-97A39A4189D2}" type="slidenum">
              <a:rPr lang="en-US"/>
              <a:pPr>
                <a:defRPr/>
              </a:pPr>
              <a:t>‹#›</a:t>
            </a:fld>
            <a:endParaRPr lang="en-US"/>
          </a:p>
        </p:txBody>
      </p:sp>
    </p:spTree>
    <p:extLst>
      <p:ext uri="{BB962C8B-B14F-4D97-AF65-F5344CB8AC3E}">
        <p14:creationId xmlns:p14="http://schemas.microsoft.com/office/powerpoint/2010/main" val="42899269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p>
        </p:txBody>
      </p:sp>
      <p:sp>
        <p:nvSpPr>
          <p:cNvPr id="5" name="Rectangle 70"/>
          <p:cNvSpPr>
            <a:spLocks noGrp="1" noChangeArrowheads="1"/>
          </p:cNvSpPr>
          <p:nvPr>
            <p:ph type="ftr" sz="quarter" idx="11"/>
          </p:nvPr>
        </p:nvSpPr>
        <p:spPr>
          <a:xfrm>
            <a:off x="3251200" y="6245225"/>
            <a:ext cx="5384800" cy="476250"/>
          </a:xfrm>
          <a:ln/>
        </p:spPr>
        <p:txBody>
          <a:bodyPr/>
          <a:lstStyle>
            <a:lvl1pPr>
              <a:defRPr/>
            </a:lvl1pPr>
          </a:lstStyle>
          <a:p>
            <a:pPr>
              <a:defRPr/>
            </a:pPr>
            <a:r>
              <a:rPr lang="en-US" dirty="0"/>
              <a:t>Requirements Engineering 3rd Edition, Lecture 7</a:t>
            </a:r>
          </a:p>
        </p:txBody>
      </p:sp>
      <p:sp>
        <p:nvSpPr>
          <p:cNvPr id="6" name="Rectangle 71"/>
          <p:cNvSpPr>
            <a:spLocks noGrp="1" noChangeArrowheads="1"/>
          </p:cNvSpPr>
          <p:nvPr>
            <p:ph type="sldNum" sz="quarter" idx="12"/>
          </p:nvPr>
        </p:nvSpPr>
        <p:spPr>
          <a:ln/>
        </p:spPr>
        <p:txBody>
          <a:bodyPr/>
          <a:lstStyle>
            <a:lvl1pPr>
              <a:defRPr/>
            </a:lvl1pPr>
          </a:lstStyle>
          <a:p>
            <a:pPr>
              <a:defRPr/>
            </a:pPr>
            <a:fld id="{1809C42F-E088-449E-94F5-A68B95A11360}" type="slidenum">
              <a:rPr lang="en-US"/>
              <a:pPr>
                <a:defRPr/>
              </a:pPr>
              <a:t>‹#›</a:t>
            </a:fld>
            <a:endParaRPr lang="en-US"/>
          </a:p>
        </p:txBody>
      </p:sp>
    </p:spTree>
    <p:extLst>
      <p:ext uri="{BB962C8B-B14F-4D97-AF65-F5344CB8AC3E}">
        <p14:creationId xmlns:p14="http://schemas.microsoft.com/office/powerpoint/2010/main" val="36645894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p>
        </p:txBody>
      </p:sp>
      <p:sp>
        <p:nvSpPr>
          <p:cNvPr id="6" name="Rectangle 70"/>
          <p:cNvSpPr>
            <a:spLocks noGrp="1" noChangeArrowheads="1"/>
          </p:cNvSpPr>
          <p:nvPr>
            <p:ph type="ftr" sz="quarter" idx="11"/>
          </p:nvPr>
        </p:nvSpPr>
        <p:spPr>
          <a:xfrm>
            <a:off x="3251200" y="6245225"/>
            <a:ext cx="5384800" cy="476250"/>
          </a:xfrm>
          <a:ln/>
        </p:spPr>
        <p:txBody>
          <a:bodyPr/>
          <a:lstStyle>
            <a:lvl1pPr>
              <a:defRPr/>
            </a:lvl1pPr>
          </a:lstStyle>
          <a:p>
            <a:pPr>
              <a:defRPr/>
            </a:pPr>
            <a:r>
              <a:rPr lang="en-US" dirty="0"/>
              <a:t>Requirements Engineering 3rd Edition, Lecture 7</a:t>
            </a:r>
          </a:p>
        </p:txBody>
      </p:sp>
      <p:sp>
        <p:nvSpPr>
          <p:cNvPr id="7" name="Rectangle 71"/>
          <p:cNvSpPr>
            <a:spLocks noGrp="1" noChangeArrowheads="1"/>
          </p:cNvSpPr>
          <p:nvPr>
            <p:ph type="sldNum" sz="quarter" idx="12"/>
          </p:nvPr>
        </p:nvSpPr>
        <p:spPr>
          <a:ln/>
        </p:spPr>
        <p:txBody>
          <a:bodyPr/>
          <a:lstStyle>
            <a:lvl1pPr>
              <a:defRPr/>
            </a:lvl1pPr>
          </a:lstStyle>
          <a:p>
            <a:pPr>
              <a:defRPr/>
            </a:pPr>
            <a:fld id="{14C0A8F6-2296-4E60-A26B-F53A21B1956D}" type="slidenum">
              <a:rPr lang="en-US"/>
              <a:pPr>
                <a:defRPr/>
              </a:pPr>
              <a:t>‹#›</a:t>
            </a:fld>
            <a:endParaRPr lang="en-US"/>
          </a:p>
        </p:txBody>
      </p:sp>
    </p:spTree>
    <p:extLst>
      <p:ext uri="{BB962C8B-B14F-4D97-AF65-F5344CB8AC3E}">
        <p14:creationId xmlns:p14="http://schemas.microsoft.com/office/powerpoint/2010/main" val="42506802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9"/>
          <p:cNvSpPr>
            <a:spLocks noGrp="1" noChangeArrowheads="1"/>
          </p:cNvSpPr>
          <p:nvPr>
            <p:ph type="dt" sz="half" idx="10"/>
          </p:nvPr>
        </p:nvSpPr>
        <p:spPr>
          <a:ln/>
        </p:spPr>
        <p:txBody>
          <a:bodyPr/>
          <a:lstStyle>
            <a:lvl1pPr>
              <a:defRPr/>
            </a:lvl1pPr>
          </a:lstStyle>
          <a:p>
            <a:pPr>
              <a:defRPr/>
            </a:pPr>
            <a:endParaRPr lang="en-US"/>
          </a:p>
        </p:txBody>
      </p:sp>
      <p:sp>
        <p:nvSpPr>
          <p:cNvPr id="8" name="Rectangle 70"/>
          <p:cNvSpPr>
            <a:spLocks noGrp="1" noChangeArrowheads="1"/>
          </p:cNvSpPr>
          <p:nvPr>
            <p:ph type="ftr" sz="quarter" idx="11"/>
          </p:nvPr>
        </p:nvSpPr>
        <p:spPr>
          <a:xfrm>
            <a:off x="3149600" y="6245225"/>
            <a:ext cx="5486400" cy="476250"/>
          </a:xfrm>
          <a:ln/>
        </p:spPr>
        <p:txBody>
          <a:bodyPr/>
          <a:lstStyle>
            <a:lvl1pPr>
              <a:defRPr/>
            </a:lvl1pPr>
          </a:lstStyle>
          <a:p>
            <a:pPr>
              <a:defRPr/>
            </a:pPr>
            <a:r>
              <a:rPr lang="en-US" dirty="0"/>
              <a:t>Requirements Engineering 3rd Edition, Lecture 7</a:t>
            </a:r>
          </a:p>
        </p:txBody>
      </p:sp>
      <p:sp>
        <p:nvSpPr>
          <p:cNvPr id="9" name="Rectangle 71"/>
          <p:cNvSpPr>
            <a:spLocks noGrp="1" noChangeArrowheads="1"/>
          </p:cNvSpPr>
          <p:nvPr>
            <p:ph type="sldNum" sz="quarter" idx="12"/>
          </p:nvPr>
        </p:nvSpPr>
        <p:spPr>
          <a:ln/>
        </p:spPr>
        <p:txBody>
          <a:bodyPr/>
          <a:lstStyle>
            <a:lvl1pPr>
              <a:defRPr/>
            </a:lvl1pPr>
          </a:lstStyle>
          <a:p>
            <a:pPr>
              <a:defRPr/>
            </a:pPr>
            <a:fld id="{6429E4F5-A134-4143-B6E9-507EE887D4D2}" type="slidenum">
              <a:rPr lang="en-US"/>
              <a:pPr>
                <a:defRPr/>
              </a:pPr>
              <a:t>‹#›</a:t>
            </a:fld>
            <a:endParaRPr lang="en-US"/>
          </a:p>
        </p:txBody>
      </p:sp>
    </p:spTree>
    <p:extLst>
      <p:ext uri="{BB962C8B-B14F-4D97-AF65-F5344CB8AC3E}">
        <p14:creationId xmlns:p14="http://schemas.microsoft.com/office/powerpoint/2010/main" val="10052359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9"/>
          <p:cNvSpPr>
            <a:spLocks noGrp="1" noChangeArrowheads="1"/>
          </p:cNvSpPr>
          <p:nvPr>
            <p:ph type="dt" sz="half" idx="10"/>
          </p:nvPr>
        </p:nvSpPr>
        <p:spPr>
          <a:ln/>
        </p:spPr>
        <p:txBody>
          <a:bodyPr/>
          <a:lstStyle>
            <a:lvl1pPr>
              <a:defRPr/>
            </a:lvl1pPr>
          </a:lstStyle>
          <a:p>
            <a:pPr>
              <a:defRPr/>
            </a:pPr>
            <a:endParaRPr lang="en-US"/>
          </a:p>
        </p:txBody>
      </p:sp>
      <p:sp>
        <p:nvSpPr>
          <p:cNvPr id="4" name="Rectangle 70"/>
          <p:cNvSpPr>
            <a:spLocks noGrp="1" noChangeArrowheads="1"/>
          </p:cNvSpPr>
          <p:nvPr>
            <p:ph type="ftr" sz="quarter" idx="11"/>
          </p:nvPr>
        </p:nvSpPr>
        <p:spPr>
          <a:xfrm>
            <a:off x="3048000" y="6245225"/>
            <a:ext cx="5588000" cy="476250"/>
          </a:xfrm>
          <a:ln/>
        </p:spPr>
        <p:txBody>
          <a:bodyPr/>
          <a:lstStyle>
            <a:lvl1pPr>
              <a:defRPr/>
            </a:lvl1pPr>
          </a:lstStyle>
          <a:p>
            <a:pPr>
              <a:defRPr/>
            </a:pPr>
            <a:r>
              <a:rPr lang="en-US" dirty="0"/>
              <a:t>Requirements Engineering 3rd Edition, Lecture 7</a:t>
            </a:r>
          </a:p>
        </p:txBody>
      </p:sp>
      <p:sp>
        <p:nvSpPr>
          <p:cNvPr id="5" name="Rectangle 71"/>
          <p:cNvSpPr>
            <a:spLocks noGrp="1" noChangeArrowheads="1"/>
          </p:cNvSpPr>
          <p:nvPr>
            <p:ph type="sldNum" sz="quarter" idx="12"/>
          </p:nvPr>
        </p:nvSpPr>
        <p:spPr>
          <a:ln/>
        </p:spPr>
        <p:txBody>
          <a:bodyPr/>
          <a:lstStyle>
            <a:lvl1pPr>
              <a:defRPr/>
            </a:lvl1pPr>
          </a:lstStyle>
          <a:p>
            <a:pPr>
              <a:defRPr/>
            </a:pPr>
            <a:fld id="{6D3A9068-223C-470D-A8DC-6803CDEE76E3}" type="slidenum">
              <a:rPr lang="en-US"/>
              <a:pPr>
                <a:defRPr/>
              </a:pPr>
              <a:t>‹#›</a:t>
            </a:fld>
            <a:endParaRPr lang="en-US"/>
          </a:p>
        </p:txBody>
      </p:sp>
    </p:spTree>
    <p:extLst>
      <p:ext uri="{BB962C8B-B14F-4D97-AF65-F5344CB8AC3E}">
        <p14:creationId xmlns:p14="http://schemas.microsoft.com/office/powerpoint/2010/main" val="4158739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9"/>
          <p:cNvSpPr>
            <a:spLocks noGrp="1" noChangeArrowheads="1"/>
          </p:cNvSpPr>
          <p:nvPr>
            <p:ph type="dt" sz="half" idx="10"/>
          </p:nvPr>
        </p:nvSpPr>
        <p:spPr>
          <a:ln/>
        </p:spPr>
        <p:txBody>
          <a:bodyPr/>
          <a:lstStyle>
            <a:lvl1pPr>
              <a:defRPr/>
            </a:lvl1pPr>
          </a:lstStyle>
          <a:p>
            <a:pPr>
              <a:defRPr/>
            </a:pPr>
            <a:endParaRPr lang="en-US"/>
          </a:p>
        </p:txBody>
      </p:sp>
      <p:sp>
        <p:nvSpPr>
          <p:cNvPr id="3" name="Rectangle 70"/>
          <p:cNvSpPr>
            <a:spLocks noGrp="1" noChangeArrowheads="1"/>
          </p:cNvSpPr>
          <p:nvPr>
            <p:ph type="ftr" sz="quarter" idx="11"/>
          </p:nvPr>
        </p:nvSpPr>
        <p:spPr>
          <a:xfrm>
            <a:off x="3251200" y="6245225"/>
            <a:ext cx="5384800" cy="476250"/>
          </a:xfrm>
          <a:ln/>
        </p:spPr>
        <p:txBody>
          <a:bodyPr/>
          <a:lstStyle>
            <a:lvl1pPr>
              <a:defRPr/>
            </a:lvl1pPr>
          </a:lstStyle>
          <a:p>
            <a:pPr>
              <a:defRPr/>
            </a:pPr>
            <a:r>
              <a:rPr lang="en-US" dirty="0"/>
              <a:t>Requirements Engineering 3rd Edition, Lecture 7</a:t>
            </a:r>
          </a:p>
        </p:txBody>
      </p:sp>
      <p:sp>
        <p:nvSpPr>
          <p:cNvPr id="4" name="Rectangle 71"/>
          <p:cNvSpPr>
            <a:spLocks noGrp="1" noChangeArrowheads="1"/>
          </p:cNvSpPr>
          <p:nvPr>
            <p:ph type="sldNum" sz="quarter" idx="12"/>
          </p:nvPr>
        </p:nvSpPr>
        <p:spPr>
          <a:ln/>
        </p:spPr>
        <p:txBody>
          <a:bodyPr/>
          <a:lstStyle>
            <a:lvl1pPr>
              <a:defRPr/>
            </a:lvl1pPr>
          </a:lstStyle>
          <a:p>
            <a:pPr>
              <a:defRPr/>
            </a:pPr>
            <a:fld id="{46DB7C7C-548C-4D92-BFD1-12C9366EDE96}" type="slidenum">
              <a:rPr lang="en-US"/>
              <a:pPr>
                <a:defRPr/>
              </a:pPr>
              <a:t>‹#›</a:t>
            </a:fld>
            <a:endParaRPr lang="en-US"/>
          </a:p>
        </p:txBody>
      </p:sp>
    </p:spTree>
    <p:extLst>
      <p:ext uri="{BB962C8B-B14F-4D97-AF65-F5344CB8AC3E}">
        <p14:creationId xmlns:p14="http://schemas.microsoft.com/office/powerpoint/2010/main" val="19232902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p>
        </p:txBody>
      </p:sp>
      <p:sp>
        <p:nvSpPr>
          <p:cNvPr id="6" name="Rectangle 70"/>
          <p:cNvSpPr>
            <a:spLocks noGrp="1" noChangeArrowheads="1"/>
          </p:cNvSpPr>
          <p:nvPr>
            <p:ph type="ftr" sz="quarter" idx="11"/>
          </p:nvPr>
        </p:nvSpPr>
        <p:spPr>
          <a:ln/>
        </p:spPr>
        <p:txBody>
          <a:bodyPr/>
          <a:lstStyle>
            <a:lvl1pPr>
              <a:defRPr/>
            </a:lvl1pPr>
          </a:lstStyle>
          <a:p>
            <a:pPr>
              <a:defRPr/>
            </a:pPr>
            <a:r>
              <a:rPr lang="en-US" dirty="0"/>
              <a:t>Requirements Engineering 3rd Edition, Lecture 7</a:t>
            </a:r>
          </a:p>
        </p:txBody>
      </p:sp>
      <p:sp>
        <p:nvSpPr>
          <p:cNvPr id="7" name="Rectangle 71"/>
          <p:cNvSpPr>
            <a:spLocks noGrp="1" noChangeArrowheads="1"/>
          </p:cNvSpPr>
          <p:nvPr>
            <p:ph type="sldNum" sz="quarter" idx="12"/>
          </p:nvPr>
        </p:nvSpPr>
        <p:spPr>
          <a:ln/>
        </p:spPr>
        <p:txBody>
          <a:bodyPr/>
          <a:lstStyle>
            <a:lvl1pPr>
              <a:defRPr/>
            </a:lvl1pPr>
          </a:lstStyle>
          <a:p>
            <a:pPr>
              <a:defRPr/>
            </a:pPr>
            <a:fld id="{37DA4F36-4583-45E3-BDEC-2665569C25F7}" type="slidenum">
              <a:rPr lang="en-US"/>
              <a:pPr>
                <a:defRPr/>
              </a:pPr>
              <a:t>‹#›</a:t>
            </a:fld>
            <a:endParaRPr lang="en-US"/>
          </a:p>
        </p:txBody>
      </p:sp>
    </p:spTree>
    <p:extLst>
      <p:ext uri="{BB962C8B-B14F-4D97-AF65-F5344CB8AC3E}">
        <p14:creationId xmlns:p14="http://schemas.microsoft.com/office/powerpoint/2010/main" val="20486410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p>
        </p:txBody>
      </p:sp>
      <p:sp>
        <p:nvSpPr>
          <p:cNvPr id="6" name="Rectangle 70"/>
          <p:cNvSpPr>
            <a:spLocks noGrp="1" noChangeArrowheads="1"/>
          </p:cNvSpPr>
          <p:nvPr>
            <p:ph type="ftr" sz="quarter" idx="11"/>
          </p:nvPr>
        </p:nvSpPr>
        <p:spPr>
          <a:ln/>
        </p:spPr>
        <p:txBody>
          <a:bodyPr/>
          <a:lstStyle>
            <a:lvl1pPr>
              <a:defRPr/>
            </a:lvl1pPr>
          </a:lstStyle>
          <a:p>
            <a:pPr>
              <a:defRPr/>
            </a:pPr>
            <a:r>
              <a:rPr lang="en-US" dirty="0"/>
              <a:t>Requirements Engineering 3rd Edition, Lecture 7</a:t>
            </a:r>
          </a:p>
        </p:txBody>
      </p:sp>
      <p:sp>
        <p:nvSpPr>
          <p:cNvPr id="7" name="Rectangle 71"/>
          <p:cNvSpPr>
            <a:spLocks noGrp="1" noChangeArrowheads="1"/>
          </p:cNvSpPr>
          <p:nvPr>
            <p:ph type="sldNum" sz="quarter" idx="12"/>
          </p:nvPr>
        </p:nvSpPr>
        <p:spPr>
          <a:ln/>
        </p:spPr>
        <p:txBody>
          <a:bodyPr/>
          <a:lstStyle>
            <a:lvl1pPr>
              <a:defRPr/>
            </a:lvl1pPr>
          </a:lstStyle>
          <a:p>
            <a:pPr>
              <a:defRPr/>
            </a:pPr>
            <a:fld id="{F4F7B768-0FD5-464D-8047-8DDC1FD730A3}" type="slidenum">
              <a:rPr lang="en-US"/>
              <a:pPr>
                <a:defRPr/>
              </a:pPr>
              <a:t>‹#›</a:t>
            </a:fld>
            <a:endParaRPr lang="en-US"/>
          </a:p>
        </p:txBody>
      </p:sp>
    </p:spTree>
    <p:extLst>
      <p:ext uri="{BB962C8B-B14F-4D97-AF65-F5344CB8AC3E}">
        <p14:creationId xmlns:p14="http://schemas.microsoft.com/office/powerpoint/2010/main" val="616095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p>
        </p:txBody>
      </p:sp>
      <p:sp>
        <p:nvSpPr>
          <p:cNvPr id="5" name="Rectangle 70"/>
          <p:cNvSpPr>
            <a:spLocks noGrp="1" noChangeArrowheads="1"/>
          </p:cNvSpPr>
          <p:nvPr>
            <p:ph type="ftr" sz="quarter" idx="11"/>
          </p:nvPr>
        </p:nvSpPr>
        <p:spPr>
          <a:ln/>
        </p:spPr>
        <p:txBody>
          <a:bodyPr/>
          <a:lstStyle>
            <a:lvl1pPr>
              <a:defRPr/>
            </a:lvl1pPr>
          </a:lstStyle>
          <a:p>
            <a:pPr>
              <a:defRPr/>
            </a:pPr>
            <a:r>
              <a:rPr lang="en-US" dirty="0"/>
              <a:t>Requirements Engineering 3rd Edition, Lecture 7</a:t>
            </a:r>
          </a:p>
        </p:txBody>
      </p:sp>
      <p:sp>
        <p:nvSpPr>
          <p:cNvPr id="6" name="Rectangle 71"/>
          <p:cNvSpPr>
            <a:spLocks noGrp="1" noChangeArrowheads="1"/>
          </p:cNvSpPr>
          <p:nvPr>
            <p:ph type="sldNum" sz="quarter" idx="12"/>
          </p:nvPr>
        </p:nvSpPr>
        <p:spPr>
          <a:ln/>
        </p:spPr>
        <p:txBody>
          <a:bodyPr/>
          <a:lstStyle>
            <a:lvl1pPr>
              <a:defRPr/>
            </a:lvl1pPr>
          </a:lstStyle>
          <a:p>
            <a:pPr>
              <a:defRPr/>
            </a:pPr>
            <a:fld id="{361C4681-5D0A-4DBD-AC57-4C4DB00C53A6}" type="slidenum">
              <a:rPr lang="en-US"/>
              <a:pPr>
                <a:defRPr/>
              </a:pPr>
              <a:t>‹#›</a:t>
            </a:fld>
            <a:endParaRPr lang="en-US"/>
          </a:p>
        </p:txBody>
      </p:sp>
    </p:spTree>
    <p:extLst>
      <p:ext uri="{BB962C8B-B14F-4D97-AF65-F5344CB8AC3E}">
        <p14:creationId xmlns:p14="http://schemas.microsoft.com/office/powerpoint/2010/main" val="3601914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6E3B4B-63B4-BE50-8AE0-E6B3C9287CAE}"/>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3" name="Footer Placeholder 2">
            <a:extLst>
              <a:ext uri="{FF2B5EF4-FFF2-40B4-BE49-F238E27FC236}">
                <a16:creationId xmlns:a16="http://schemas.microsoft.com/office/drawing/2014/main" id="{48AEE6EA-07F0-34AC-2FAD-51FC8D806B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CA07BB-82EC-A9BE-DDC2-671344F785FC}"/>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32386574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48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026400" cy="5848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p>
        </p:txBody>
      </p:sp>
      <p:sp>
        <p:nvSpPr>
          <p:cNvPr id="5" name="Rectangle 70"/>
          <p:cNvSpPr>
            <a:spLocks noGrp="1" noChangeArrowheads="1"/>
          </p:cNvSpPr>
          <p:nvPr>
            <p:ph type="ftr" sz="quarter" idx="11"/>
          </p:nvPr>
        </p:nvSpPr>
        <p:spPr>
          <a:ln/>
        </p:spPr>
        <p:txBody>
          <a:bodyPr/>
          <a:lstStyle>
            <a:lvl1pPr>
              <a:defRPr/>
            </a:lvl1pPr>
          </a:lstStyle>
          <a:p>
            <a:pPr>
              <a:defRPr/>
            </a:pPr>
            <a:r>
              <a:rPr lang="en-US" dirty="0"/>
              <a:t>Requirements Engineering 3rd Edition, Lecture 7</a:t>
            </a:r>
          </a:p>
        </p:txBody>
      </p:sp>
      <p:sp>
        <p:nvSpPr>
          <p:cNvPr id="6" name="Rectangle 71"/>
          <p:cNvSpPr>
            <a:spLocks noGrp="1" noChangeArrowheads="1"/>
          </p:cNvSpPr>
          <p:nvPr>
            <p:ph type="sldNum" sz="quarter" idx="12"/>
          </p:nvPr>
        </p:nvSpPr>
        <p:spPr>
          <a:ln/>
        </p:spPr>
        <p:txBody>
          <a:bodyPr/>
          <a:lstStyle>
            <a:lvl1pPr>
              <a:defRPr/>
            </a:lvl1pPr>
          </a:lstStyle>
          <a:p>
            <a:pPr>
              <a:defRPr/>
            </a:pPr>
            <a:fld id="{35D6F660-633E-4B86-A78D-0D64156BAC92}" type="slidenum">
              <a:rPr lang="en-US"/>
              <a:pPr>
                <a:defRPr/>
              </a:pPr>
              <a:t>‹#›</a:t>
            </a:fld>
            <a:endParaRPr lang="en-US"/>
          </a:p>
        </p:txBody>
      </p:sp>
    </p:spTree>
    <p:extLst>
      <p:ext uri="{BB962C8B-B14F-4D97-AF65-F5344CB8AC3E}">
        <p14:creationId xmlns:p14="http://schemas.microsoft.com/office/powerpoint/2010/main" val="6109933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496D-BC14-4045-883C-E8837128123F}"/>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330A55-65FD-4B28-8E82-45BD749F8305}"/>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BD22EB5-14C5-4311-B0AC-CABA29331618}"/>
              </a:ext>
            </a:extLst>
          </p:cNvPr>
          <p:cNvSpPr>
            <a:spLocks noGrp="1"/>
          </p:cNvSpPr>
          <p:nvPr>
            <p:ph type="dt" sz="half" idx="10"/>
          </p:nvPr>
        </p:nvSpPr>
        <p:spPr/>
        <p:txBody>
          <a:bodyPr/>
          <a:lstStyle/>
          <a:p>
            <a:fld id="{C7B5E7CF-93EC-4FBC-ACB3-1263E73F6CB3}" type="datetime1">
              <a:rPr lang="en-US" smtClean="0"/>
              <a:t>4/10/2025</a:t>
            </a:fld>
            <a:endParaRPr lang="en-US"/>
          </a:p>
        </p:txBody>
      </p:sp>
      <p:sp>
        <p:nvSpPr>
          <p:cNvPr id="5" name="Footer Placeholder 4">
            <a:extLst>
              <a:ext uri="{FF2B5EF4-FFF2-40B4-BE49-F238E27FC236}">
                <a16:creationId xmlns:a16="http://schemas.microsoft.com/office/drawing/2014/main" id="{55691B60-5F69-4819-97C7-D23BB09DF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40BA7-1A05-44F4-BA26-8DE67A8968A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4017864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EC9D-0AC2-4DAF-927E-FE1C6A45F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944E5E-767B-4B81-B30A-3606B7B5F4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14928-CDA7-44C9-9A64-88354653FD66}"/>
              </a:ext>
            </a:extLst>
          </p:cNvPr>
          <p:cNvSpPr>
            <a:spLocks noGrp="1"/>
          </p:cNvSpPr>
          <p:nvPr>
            <p:ph type="dt" sz="half" idx="10"/>
          </p:nvPr>
        </p:nvSpPr>
        <p:spPr/>
        <p:txBody>
          <a:bodyPr/>
          <a:lstStyle/>
          <a:p>
            <a:fld id="{B856B4B9-CF73-4261-A64E-D57D3430B9EF}" type="datetime1">
              <a:rPr lang="en-US" smtClean="0"/>
              <a:t>4/10/2025</a:t>
            </a:fld>
            <a:endParaRPr lang="en-US"/>
          </a:p>
        </p:txBody>
      </p:sp>
      <p:sp>
        <p:nvSpPr>
          <p:cNvPr id="5" name="Footer Placeholder 4">
            <a:extLst>
              <a:ext uri="{FF2B5EF4-FFF2-40B4-BE49-F238E27FC236}">
                <a16:creationId xmlns:a16="http://schemas.microsoft.com/office/drawing/2014/main" id="{5B79D83C-1A19-4570-AAC2-60A8C901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5FBDF-6679-4CD4-83B9-33E3125C45BD}"/>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0197769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28D5-ED8C-4469-AA32-69FAD7925B88}"/>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C46F46-DFE5-4D22-800D-EC015A185D62}"/>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011C4-414F-4B38-9FE8-0CBD0E7B7C00}"/>
              </a:ext>
            </a:extLst>
          </p:cNvPr>
          <p:cNvSpPr>
            <a:spLocks noGrp="1"/>
          </p:cNvSpPr>
          <p:nvPr>
            <p:ph type="dt" sz="half" idx="10"/>
          </p:nvPr>
        </p:nvSpPr>
        <p:spPr/>
        <p:txBody>
          <a:bodyPr/>
          <a:lstStyle/>
          <a:p>
            <a:fld id="{B93DC370-256A-4011-A061-003D0246C617}" type="datetime1">
              <a:rPr lang="en-US" smtClean="0"/>
              <a:t>4/10/2025</a:t>
            </a:fld>
            <a:endParaRPr lang="en-US"/>
          </a:p>
        </p:txBody>
      </p:sp>
      <p:sp>
        <p:nvSpPr>
          <p:cNvPr id="5" name="Footer Placeholder 4">
            <a:extLst>
              <a:ext uri="{FF2B5EF4-FFF2-40B4-BE49-F238E27FC236}">
                <a16:creationId xmlns:a16="http://schemas.microsoft.com/office/drawing/2014/main" id="{F53CEA19-5F94-4D07-AD97-0D9C72756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03D98-A96E-4767-9326-FB381DA009D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8717964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B5D-2AA0-4E04-8CD9-9307D660F0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CB815-6513-4A7A-A9B2-18D25DDB2C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84C4BE-F1C6-42F1-A73C-FC8D19288B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2D90CF-9A3C-46EC-8704-37B4B3803BA3}"/>
              </a:ext>
            </a:extLst>
          </p:cNvPr>
          <p:cNvSpPr>
            <a:spLocks noGrp="1"/>
          </p:cNvSpPr>
          <p:nvPr>
            <p:ph type="dt" sz="half" idx="10"/>
          </p:nvPr>
        </p:nvSpPr>
        <p:spPr/>
        <p:txBody>
          <a:bodyPr/>
          <a:lstStyle/>
          <a:p>
            <a:fld id="{176F23B4-6E5F-4209-B120-D93F8F007B13}" type="datetime1">
              <a:rPr lang="en-US" smtClean="0"/>
              <a:t>4/10/2025</a:t>
            </a:fld>
            <a:endParaRPr lang="en-US"/>
          </a:p>
        </p:txBody>
      </p:sp>
      <p:sp>
        <p:nvSpPr>
          <p:cNvPr id="6" name="Footer Placeholder 5">
            <a:extLst>
              <a:ext uri="{FF2B5EF4-FFF2-40B4-BE49-F238E27FC236}">
                <a16:creationId xmlns:a16="http://schemas.microsoft.com/office/drawing/2014/main" id="{D5DE6923-1E0E-43F3-8555-7C732692E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07AFB-4B62-4123-A945-D8CF3C18251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4092424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5744-B8FB-4865-AA9C-CEC201AF0F6A}"/>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8FFA47-F0D9-4809-98FB-8D62645E8538}"/>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41E31-C290-472D-888D-4406E1B061D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260DCE-8706-4965-9178-CA171AAED88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5B2803E-4F01-4EBC-92B3-06D327FA517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A53D8B-0DE7-490F-B3A8-BDEDEC20F59F}"/>
              </a:ext>
            </a:extLst>
          </p:cNvPr>
          <p:cNvSpPr>
            <a:spLocks noGrp="1"/>
          </p:cNvSpPr>
          <p:nvPr>
            <p:ph type="dt" sz="half" idx="10"/>
          </p:nvPr>
        </p:nvSpPr>
        <p:spPr/>
        <p:txBody>
          <a:bodyPr/>
          <a:lstStyle/>
          <a:p>
            <a:fld id="{A58E52A2-8DF8-4193-8E4B-E3685316F085}" type="datetime1">
              <a:rPr lang="en-US" smtClean="0"/>
              <a:t>4/10/2025</a:t>
            </a:fld>
            <a:endParaRPr lang="en-US"/>
          </a:p>
        </p:txBody>
      </p:sp>
      <p:sp>
        <p:nvSpPr>
          <p:cNvPr id="8" name="Footer Placeholder 7">
            <a:extLst>
              <a:ext uri="{FF2B5EF4-FFF2-40B4-BE49-F238E27FC236}">
                <a16:creationId xmlns:a16="http://schemas.microsoft.com/office/drawing/2014/main" id="{81710AC2-6ACE-443B-94A0-6866A8FA6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548567-6586-4E74-84D7-B64732B13D9F}"/>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12943445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17D1-A6E4-422D-9C05-437AF0A70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C69BD-92BF-456D-8558-0DF38225E62C}"/>
              </a:ext>
            </a:extLst>
          </p:cNvPr>
          <p:cNvSpPr>
            <a:spLocks noGrp="1"/>
          </p:cNvSpPr>
          <p:nvPr>
            <p:ph type="dt" sz="half" idx="10"/>
          </p:nvPr>
        </p:nvSpPr>
        <p:spPr/>
        <p:txBody>
          <a:bodyPr/>
          <a:lstStyle/>
          <a:p>
            <a:fld id="{5A1A5CBA-CE21-4784-A596-686DBCAD0F99}" type="datetime1">
              <a:rPr lang="en-US" smtClean="0"/>
              <a:t>4/10/2025</a:t>
            </a:fld>
            <a:endParaRPr lang="en-US"/>
          </a:p>
        </p:txBody>
      </p:sp>
      <p:sp>
        <p:nvSpPr>
          <p:cNvPr id="4" name="Footer Placeholder 3">
            <a:extLst>
              <a:ext uri="{FF2B5EF4-FFF2-40B4-BE49-F238E27FC236}">
                <a16:creationId xmlns:a16="http://schemas.microsoft.com/office/drawing/2014/main" id="{7D37AF2E-652A-4905-ACF9-147DFACC84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ED6E69-EBAF-43F8-987D-168E9ACC2EBA}"/>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9788367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58657-3E25-4B42-9E68-6781BDE6DE53}"/>
              </a:ext>
            </a:extLst>
          </p:cNvPr>
          <p:cNvSpPr>
            <a:spLocks noGrp="1"/>
          </p:cNvSpPr>
          <p:nvPr>
            <p:ph type="dt" sz="half" idx="10"/>
          </p:nvPr>
        </p:nvSpPr>
        <p:spPr/>
        <p:txBody>
          <a:bodyPr/>
          <a:lstStyle/>
          <a:p>
            <a:fld id="{212DED0A-4E24-4EDC-A325-39CB34A99970}" type="datetime1">
              <a:rPr lang="en-US" smtClean="0"/>
              <a:t>4/10/2025</a:t>
            </a:fld>
            <a:endParaRPr lang="en-US"/>
          </a:p>
        </p:txBody>
      </p:sp>
      <p:sp>
        <p:nvSpPr>
          <p:cNvPr id="3" name="Footer Placeholder 2">
            <a:extLst>
              <a:ext uri="{FF2B5EF4-FFF2-40B4-BE49-F238E27FC236}">
                <a16:creationId xmlns:a16="http://schemas.microsoft.com/office/drawing/2014/main" id="{CE65FB94-DE5D-46EF-91FB-9B2DBDE234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ABC7F-2E30-463C-AA6B-13C9773B7A3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7537648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9814-2AFF-4C42-82A9-FAD3B8CA9CAC}"/>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7567C4F-9BC7-4A13-90A9-7E8943A4B873}"/>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33C5B-C68E-467B-853B-180CF4098D68}"/>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E7BFAFE-8219-4D13-8307-3909427614C0}"/>
              </a:ext>
            </a:extLst>
          </p:cNvPr>
          <p:cNvSpPr>
            <a:spLocks noGrp="1"/>
          </p:cNvSpPr>
          <p:nvPr>
            <p:ph type="dt" sz="half" idx="10"/>
          </p:nvPr>
        </p:nvSpPr>
        <p:spPr/>
        <p:txBody>
          <a:bodyPr/>
          <a:lstStyle/>
          <a:p>
            <a:fld id="{6A5F5796-5532-4D33-ACFC-B251FC74E1C1}" type="datetime1">
              <a:rPr lang="en-US" smtClean="0"/>
              <a:t>4/10/2025</a:t>
            </a:fld>
            <a:endParaRPr lang="en-US"/>
          </a:p>
        </p:txBody>
      </p:sp>
      <p:sp>
        <p:nvSpPr>
          <p:cNvPr id="6" name="Footer Placeholder 5">
            <a:extLst>
              <a:ext uri="{FF2B5EF4-FFF2-40B4-BE49-F238E27FC236}">
                <a16:creationId xmlns:a16="http://schemas.microsoft.com/office/drawing/2014/main" id="{146AE889-B810-4AD2-8916-6F13CB56D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A16CF-6585-495C-9CD7-D0BCFE5FBC4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8669028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9F79-E960-44C2-8FF6-B525B014F4B2}"/>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989C9FB-9851-43C4-BAE4-06D0C86C2303}"/>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05F311E-B4EF-43EA-9E39-3033BAB39279}"/>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E97E07E-44F0-4632-822A-F6DF41EEDBDC}"/>
              </a:ext>
            </a:extLst>
          </p:cNvPr>
          <p:cNvSpPr>
            <a:spLocks noGrp="1"/>
          </p:cNvSpPr>
          <p:nvPr>
            <p:ph type="dt" sz="half" idx="10"/>
          </p:nvPr>
        </p:nvSpPr>
        <p:spPr/>
        <p:txBody>
          <a:bodyPr/>
          <a:lstStyle/>
          <a:p>
            <a:fld id="{CCEBF133-C7B6-488A-93E0-A0E1903BCB61}" type="datetime1">
              <a:rPr lang="en-US" smtClean="0"/>
              <a:t>4/10/2025</a:t>
            </a:fld>
            <a:endParaRPr lang="en-US"/>
          </a:p>
        </p:txBody>
      </p:sp>
      <p:sp>
        <p:nvSpPr>
          <p:cNvPr id="6" name="Footer Placeholder 5">
            <a:extLst>
              <a:ext uri="{FF2B5EF4-FFF2-40B4-BE49-F238E27FC236}">
                <a16:creationId xmlns:a16="http://schemas.microsoft.com/office/drawing/2014/main" id="{A0E0F2CA-D46F-4B54-8CC0-3E479329C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1CE70A-C5C7-407D-A612-243497EA97C9}"/>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4186219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1506-6C57-9C96-4845-C0E6D8CB8A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E1A54D-46F3-449F-1C76-B2245E7C7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593213-BC97-FBDA-EF3B-D10DD28E4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1D1B05-22F3-65F0-E6B6-6FE1F2B1DDFE}"/>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6" name="Footer Placeholder 5">
            <a:extLst>
              <a:ext uri="{FF2B5EF4-FFF2-40B4-BE49-F238E27FC236}">
                <a16:creationId xmlns:a16="http://schemas.microsoft.com/office/drawing/2014/main" id="{EBAB5FED-9678-9470-CC46-F340476F6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4C165-B73A-AB63-8F08-C6287ABDEB1F}"/>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17951396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9C1A-EEE6-44C5-A53E-4B5E79AB2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E8103-7BE5-44E9-B3D9-AD26296624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F122E-2062-4737-80B9-BA4C737F2A52}"/>
              </a:ext>
            </a:extLst>
          </p:cNvPr>
          <p:cNvSpPr>
            <a:spLocks noGrp="1"/>
          </p:cNvSpPr>
          <p:nvPr>
            <p:ph type="dt" sz="half" idx="10"/>
          </p:nvPr>
        </p:nvSpPr>
        <p:spPr/>
        <p:txBody>
          <a:bodyPr/>
          <a:lstStyle/>
          <a:p>
            <a:fld id="{52693DD2-8C95-4B52-B4A5-1A22E6AAEF13}" type="datetime1">
              <a:rPr lang="en-US" smtClean="0"/>
              <a:t>4/10/2025</a:t>
            </a:fld>
            <a:endParaRPr lang="en-US"/>
          </a:p>
        </p:txBody>
      </p:sp>
      <p:sp>
        <p:nvSpPr>
          <p:cNvPr id="5" name="Footer Placeholder 4">
            <a:extLst>
              <a:ext uri="{FF2B5EF4-FFF2-40B4-BE49-F238E27FC236}">
                <a16:creationId xmlns:a16="http://schemas.microsoft.com/office/drawing/2014/main" id="{603179B3-C729-497A-98F0-44EBC203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F0498-813E-4C8B-8AB3-1BCB8B9D626B}"/>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13658224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8DBA8-D028-4753-AD85-186ECAC1235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B0ABA8-A965-489C-B458-354955FF2B27}"/>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38479-237C-4336-B0FF-4FF64EBC200D}"/>
              </a:ext>
            </a:extLst>
          </p:cNvPr>
          <p:cNvSpPr>
            <a:spLocks noGrp="1"/>
          </p:cNvSpPr>
          <p:nvPr>
            <p:ph type="dt" sz="half" idx="10"/>
          </p:nvPr>
        </p:nvSpPr>
        <p:spPr/>
        <p:txBody>
          <a:bodyPr/>
          <a:lstStyle/>
          <a:p>
            <a:fld id="{C0C005D6-5038-4D11-BA09-BDE30612B5A4}" type="datetime1">
              <a:rPr lang="en-US" smtClean="0"/>
              <a:t>4/10/2025</a:t>
            </a:fld>
            <a:endParaRPr lang="en-US"/>
          </a:p>
        </p:txBody>
      </p:sp>
      <p:sp>
        <p:nvSpPr>
          <p:cNvPr id="5" name="Footer Placeholder 4">
            <a:extLst>
              <a:ext uri="{FF2B5EF4-FFF2-40B4-BE49-F238E27FC236}">
                <a16:creationId xmlns:a16="http://schemas.microsoft.com/office/drawing/2014/main" id="{8A572CFA-903E-449A-8F1F-71E9F906B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5BDA2-BD33-45F6-98A9-6DA185C871D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5848799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6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r>
              <a:rPr lang="en-US" sz="675" dirty="0">
                <a:solidFill>
                  <a:srgbClr val="000000"/>
                </a:solidFill>
              </a:rPr>
              <a:t> </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78879616-8B1C-41ED-8388-228B68DCD00D}" type="slidenum">
              <a:rPr lang="en-US"/>
              <a:pPr>
                <a:defRPr/>
              </a:pPr>
              <a:t>‹#›</a:t>
            </a:fld>
            <a:endParaRPr lang="en-US"/>
          </a:p>
        </p:txBody>
      </p:sp>
    </p:spTree>
    <p:extLst>
      <p:ext uri="{BB962C8B-B14F-4D97-AF65-F5344CB8AC3E}">
        <p14:creationId xmlns:p14="http://schemas.microsoft.com/office/powerpoint/2010/main" val="1893844056"/>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7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639E2EFA-D603-47EA-8839-174AA0B00B36}" type="slidenum">
              <a:rPr lang="en-US"/>
              <a:pPr>
                <a:defRPr/>
              </a:pPr>
              <a:t>‹#›</a:t>
            </a:fld>
            <a:endParaRPr lang="en-US"/>
          </a:p>
        </p:txBody>
      </p:sp>
    </p:spTree>
    <p:extLst>
      <p:ext uri="{BB962C8B-B14F-4D97-AF65-F5344CB8AC3E}">
        <p14:creationId xmlns:p14="http://schemas.microsoft.com/office/powerpoint/2010/main" val="3843510013"/>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9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60581FCB-A0DC-4CBE-8A15-0FE0B9EA6D87}" type="slidenum">
              <a:rPr lang="en-US"/>
              <a:pPr>
                <a:defRPr/>
              </a:pPr>
              <a:t>‹#›</a:t>
            </a:fld>
            <a:endParaRPr lang="en-US"/>
          </a:p>
        </p:txBody>
      </p:sp>
    </p:spTree>
    <p:extLst>
      <p:ext uri="{BB962C8B-B14F-4D97-AF65-F5344CB8AC3E}">
        <p14:creationId xmlns:p14="http://schemas.microsoft.com/office/powerpoint/2010/main" val="3262746037"/>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1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453F68CC-D6EC-43F1-A061-B0D8748F73DC}" type="slidenum">
              <a:rPr lang="en-US"/>
              <a:pPr>
                <a:defRPr/>
              </a:pPr>
              <a:t>‹#›</a:t>
            </a:fld>
            <a:endParaRPr lang="en-US"/>
          </a:p>
        </p:txBody>
      </p:sp>
    </p:spTree>
    <p:extLst>
      <p:ext uri="{BB962C8B-B14F-4D97-AF65-F5344CB8AC3E}">
        <p14:creationId xmlns:p14="http://schemas.microsoft.com/office/powerpoint/2010/main" val="322314930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257B-9517-76A3-2595-B3427F416C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649F0E-316E-CB19-137B-8C0A009CD0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61C934-5CE2-10A3-65AF-61B6814408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62C7EA-F66D-C4D7-D5D0-3C5D94763CC1}"/>
              </a:ext>
            </a:extLst>
          </p:cNvPr>
          <p:cNvSpPr>
            <a:spLocks noGrp="1"/>
          </p:cNvSpPr>
          <p:nvPr>
            <p:ph type="dt" sz="half" idx="10"/>
          </p:nvPr>
        </p:nvSpPr>
        <p:spPr/>
        <p:txBody>
          <a:bodyPr/>
          <a:lstStyle/>
          <a:p>
            <a:fld id="{89E410A2-FA15-4911-BB31-FB6DFE6B5C23}" type="datetimeFigureOut">
              <a:rPr lang="en-US" smtClean="0"/>
              <a:t>4/10/2025</a:t>
            </a:fld>
            <a:endParaRPr lang="en-US"/>
          </a:p>
        </p:txBody>
      </p:sp>
      <p:sp>
        <p:nvSpPr>
          <p:cNvPr id="6" name="Footer Placeholder 5">
            <a:extLst>
              <a:ext uri="{FF2B5EF4-FFF2-40B4-BE49-F238E27FC236}">
                <a16:creationId xmlns:a16="http://schemas.microsoft.com/office/drawing/2014/main" id="{D770F1B0-C3A4-E3B8-1ECC-82083D0E6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75E4F-BD9F-9782-34AE-5B8BB2CDFE98}"/>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378395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4.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image" Target="../media/image3.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microsoft.com/office/2007/relationships/hdphoto" Target="../media/hdphoto1.wdp"/><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theme" Target="../theme/theme7.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A1CD6-7EB2-8761-DDB0-69716F0F5A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2959F3-227C-11DD-9266-B168A6BAE0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631D0-6D70-C531-B5FD-1A993CEDD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E410A2-FA15-4911-BB31-FB6DFE6B5C23}" type="datetimeFigureOut">
              <a:rPr lang="en-US" smtClean="0"/>
              <a:t>4/10/2025</a:t>
            </a:fld>
            <a:endParaRPr lang="en-US"/>
          </a:p>
        </p:txBody>
      </p:sp>
      <p:sp>
        <p:nvSpPr>
          <p:cNvPr id="5" name="Footer Placeholder 4">
            <a:extLst>
              <a:ext uri="{FF2B5EF4-FFF2-40B4-BE49-F238E27FC236}">
                <a16:creationId xmlns:a16="http://schemas.microsoft.com/office/drawing/2014/main" id="{895DB68E-6ABB-147F-B8A6-D24359ECA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533C8E-63B7-96C7-F93D-11E0C3CC5A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8661ED-2F2B-4337-8C8B-0F72B9DF1350}" type="slidenum">
              <a:rPr lang="en-US" smtClean="0"/>
              <a:t>‹#›</a:t>
            </a:fld>
            <a:endParaRPr lang="en-US"/>
          </a:p>
        </p:txBody>
      </p:sp>
    </p:spTree>
    <p:extLst>
      <p:ext uri="{BB962C8B-B14F-4D97-AF65-F5344CB8AC3E}">
        <p14:creationId xmlns:p14="http://schemas.microsoft.com/office/powerpoint/2010/main" val="742365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CBE7B1-37FA-C377-DF6B-DC604E0D9A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14C075-0C81-A80B-19E9-CFD61BE7B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A3C55-8A00-26AD-9460-08E28CFE1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BED04-B2A2-4581-A369-630E725EAA2A}" type="datetimeFigureOut">
              <a:rPr lang="en-US" smtClean="0"/>
              <a:t>4/10/2025</a:t>
            </a:fld>
            <a:endParaRPr lang="en-US"/>
          </a:p>
        </p:txBody>
      </p:sp>
      <p:sp>
        <p:nvSpPr>
          <p:cNvPr id="5" name="Footer Placeholder 4">
            <a:extLst>
              <a:ext uri="{FF2B5EF4-FFF2-40B4-BE49-F238E27FC236}">
                <a16:creationId xmlns:a16="http://schemas.microsoft.com/office/drawing/2014/main" id="{B02087FD-69DC-C901-5B64-3EADCAB53E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F8C26B-7675-6A6A-1C46-EC0B552741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47F9D4-D01D-4756-92B8-DA258C501316}" type="slidenum">
              <a:rPr lang="en-US" smtClean="0"/>
              <a:t>‹#›</a:t>
            </a:fld>
            <a:endParaRPr lang="en-US"/>
          </a:p>
        </p:txBody>
      </p:sp>
    </p:spTree>
    <p:extLst>
      <p:ext uri="{BB962C8B-B14F-4D97-AF65-F5344CB8AC3E}">
        <p14:creationId xmlns:p14="http://schemas.microsoft.com/office/powerpoint/2010/main" val="4134069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F69F6FB-E8EB-5743-AF64-133A0AE935F8}" type="datetime1">
              <a:rPr lang="en-US" smtClean="0"/>
              <a:t>4/10/2025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38169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46FB8-AE57-44C1-B663-4AE419588CFA}" type="datetimeFigureOut">
              <a:rPr lang="en-US" smtClean="0"/>
              <a:t>4/10/2025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2611B-C7D4-401B-B615-A1AB963424CC}" type="slidenum">
              <a:rPr lang="en-US" smtClean="0"/>
              <a:t>‹#›</a:t>
            </a:fld>
            <a:endParaRPr lang="en-US"/>
          </a:p>
        </p:txBody>
      </p:sp>
    </p:spTree>
    <p:extLst>
      <p:ext uri="{BB962C8B-B14F-4D97-AF65-F5344CB8AC3E}">
        <p14:creationId xmlns:p14="http://schemas.microsoft.com/office/powerpoint/2010/main" val="129792278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6"/>
            <a:ext cx="3273552" cy="365125"/>
          </a:xfrm>
          <a:prstGeom prst="rect">
            <a:avLst/>
          </a:prstGeom>
        </p:spPr>
        <p:txBody>
          <a:bodyPr vert="horz" lIns="91440" tIns="45720" rIns="91440" bIns="45720" rtlCol="0" anchor="ctr"/>
          <a:lstStyle>
            <a:lvl1pPr algn="r">
              <a:defRPr sz="825">
                <a:solidFill>
                  <a:schemeClr val="tx2"/>
                </a:solidFill>
              </a:defRPr>
            </a:lvl1pPr>
          </a:lstStyle>
          <a:p>
            <a:fld id="{F94CB4C8-A46B-4840-8097-8C169F5A35D8}" type="datetime1">
              <a:rPr lang="en-US" smtClean="0"/>
              <a:t>4/10/2025</a:t>
            </a:fld>
            <a:endParaRPr lang="en-US" dirty="0"/>
          </a:p>
        </p:txBody>
      </p:sp>
      <p:sp>
        <p:nvSpPr>
          <p:cNvPr id="5" name="Footer Placeholder 4"/>
          <p:cNvSpPr>
            <a:spLocks noGrp="1"/>
          </p:cNvSpPr>
          <p:nvPr>
            <p:ph type="ftr" sz="quarter" idx="3"/>
          </p:nvPr>
        </p:nvSpPr>
        <p:spPr>
          <a:xfrm>
            <a:off x="1088136" y="6272786"/>
            <a:ext cx="6327648" cy="365125"/>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6"/>
            <a:ext cx="640080" cy="365125"/>
          </a:xfrm>
          <a:prstGeom prst="rect">
            <a:avLst/>
          </a:prstGeom>
        </p:spPr>
        <p:txBody>
          <a:bodyPr vert="horz" lIns="91440" tIns="45720" rIns="91440" bIns="45720" rtlCol="0" anchor="ctr"/>
          <a:lstStyle>
            <a:lvl1pPr algn="ctr">
              <a:defRPr sz="105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473060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hdr="0" ftr="0" dt="0"/>
  <p:txStyles>
    <p:titleStyle>
      <a:lvl1pPr algn="l" defTabSz="685800" rtl="0" eaLnBrk="1" latinLnBrk="0" hangingPunct="1">
        <a:lnSpc>
          <a:spcPct val="90000"/>
        </a:lnSpc>
        <a:spcBef>
          <a:spcPct val="0"/>
        </a:spcBef>
        <a:buNone/>
        <a:defRPr sz="405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Freeform 2"/>
          <p:cNvSpPr>
            <a:spLocks/>
          </p:cNvSpPr>
          <p:nvPr/>
        </p:nvSpPr>
        <p:spPr bwMode="hidden">
          <a:xfrm>
            <a:off x="8837084" y="6429375"/>
            <a:ext cx="381000" cy="209550"/>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pPr>
              <a:defRPr/>
            </a:pPr>
            <a:endParaRPr lang="en-US" sz="1800"/>
          </a:p>
        </p:txBody>
      </p:sp>
      <p:grpSp>
        <p:nvGrpSpPr>
          <p:cNvPr id="1027" name="Group 3"/>
          <p:cNvGrpSpPr>
            <a:grpSpLocks/>
          </p:cNvGrpSpPr>
          <p:nvPr/>
        </p:nvGrpSpPr>
        <p:grpSpPr bwMode="auto">
          <a:xfrm>
            <a:off x="4234" y="4267200"/>
            <a:ext cx="12187767" cy="2590800"/>
            <a:chOff x="2" y="2688"/>
            <a:chExt cx="5758" cy="1632"/>
          </a:xfrm>
        </p:grpSpPr>
        <p:sp>
          <p:nvSpPr>
            <p:cNvPr id="25604" name="Freeform 4"/>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en-US" sz="1800"/>
            </a:p>
          </p:txBody>
        </p:sp>
        <p:grpSp>
          <p:nvGrpSpPr>
            <p:cNvPr id="1034" name="Group 5"/>
            <p:cNvGrpSpPr>
              <a:grpSpLocks/>
            </p:cNvGrpSpPr>
            <p:nvPr userDrawn="1"/>
          </p:nvGrpSpPr>
          <p:grpSpPr bwMode="auto">
            <a:xfrm>
              <a:off x="3528" y="3715"/>
              <a:ext cx="792" cy="521"/>
              <a:chOff x="3527" y="3715"/>
              <a:chExt cx="792" cy="521"/>
            </a:xfrm>
          </p:grpSpPr>
          <p:sp>
            <p:nvSpPr>
              <p:cNvPr id="25606" name="Oval 6"/>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a:defRPr/>
                </a:pPr>
                <a:endParaRPr lang="en-US" sz="1800"/>
              </a:p>
            </p:txBody>
          </p:sp>
          <p:sp>
            <p:nvSpPr>
              <p:cNvPr id="25607"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25608" name="Oval 8"/>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US" sz="1800"/>
              </a:p>
            </p:txBody>
          </p:sp>
          <p:sp>
            <p:nvSpPr>
              <p:cNvPr id="25609"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25610"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US" sz="1800"/>
              </a:p>
            </p:txBody>
          </p:sp>
          <p:sp>
            <p:nvSpPr>
              <p:cNvPr id="25611" name="Freeform 11"/>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a:defRPr/>
                </a:pPr>
                <a:endParaRPr lang="en-US" sz="1800"/>
              </a:p>
            </p:txBody>
          </p:sp>
          <p:sp>
            <p:nvSpPr>
              <p:cNvPr id="25612" name="Freeform 12"/>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a:defRPr/>
                </a:pPr>
                <a:endParaRPr lang="en-US" sz="1800"/>
              </a:p>
            </p:txBody>
          </p:sp>
          <p:sp>
            <p:nvSpPr>
              <p:cNvPr id="25613" name="Freeform 13"/>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US" sz="1800"/>
              </a:p>
            </p:txBody>
          </p:sp>
          <p:sp>
            <p:nvSpPr>
              <p:cNvPr id="25614" name="Freeform 14"/>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a:defRPr/>
                </a:pPr>
                <a:endParaRPr lang="en-US" sz="1800"/>
              </a:p>
            </p:txBody>
          </p:sp>
          <p:sp>
            <p:nvSpPr>
              <p:cNvPr id="25615" name="Freeform 15"/>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a:defRPr/>
                </a:pPr>
                <a:endParaRPr lang="en-US" sz="1800"/>
              </a:p>
            </p:txBody>
          </p:sp>
          <p:sp>
            <p:nvSpPr>
              <p:cNvPr id="25616"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en-US" sz="1800"/>
              </a:p>
            </p:txBody>
          </p:sp>
        </p:grpSp>
        <p:grpSp>
          <p:nvGrpSpPr>
            <p:cNvPr id="1035" name="Group 17"/>
            <p:cNvGrpSpPr>
              <a:grpSpLocks/>
            </p:cNvGrpSpPr>
            <p:nvPr userDrawn="1"/>
          </p:nvGrpSpPr>
          <p:grpSpPr bwMode="auto">
            <a:xfrm>
              <a:off x="1776" y="3631"/>
              <a:ext cx="1626" cy="683"/>
              <a:chOff x="1776" y="3631"/>
              <a:chExt cx="1626" cy="683"/>
            </a:xfrm>
          </p:grpSpPr>
          <p:sp>
            <p:nvSpPr>
              <p:cNvPr id="25618"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a:defRPr/>
                </a:pPr>
                <a:endParaRPr lang="en-US" sz="1800"/>
              </a:p>
            </p:txBody>
          </p:sp>
          <p:sp>
            <p:nvSpPr>
              <p:cNvPr id="25619"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a:defRPr/>
                </a:pPr>
                <a:endParaRPr lang="en-US" sz="1800"/>
              </a:p>
            </p:txBody>
          </p:sp>
          <p:sp>
            <p:nvSpPr>
              <p:cNvPr id="25620"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a:defRPr/>
                </a:pPr>
                <a:endParaRPr lang="en-US" sz="1800"/>
              </a:p>
            </p:txBody>
          </p:sp>
          <p:sp>
            <p:nvSpPr>
              <p:cNvPr id="25621"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25622"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25623"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25624" name="Oval 24"/>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a:defRPr/>
                </a:pPr>
                <a:endParaRPr lang="en-US" sz="1800"/>
              </a:p>
            </p:txBody>
          </p:sp>
          <p:sp>
            <p:nvSpPr>
              <p:cNvPr id="25625"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a:defRPr/>
                </a:pPr>
                <a:endParaRPr lang="en-US" sz="1800"/>
              </a:p>
            </p:txBody>
          </p:sp>
          <p:sp>
            <p:nvSpPr>
              <p:cNvPr id="25626" name="Freeform 26"/>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a:defRPr/>
                </a:pPr>
                <a:endParaRPr lang="en-US" sz="1800"/>
              </a:p>
            </p:txBody>
          </p:sp>
          <p:sp>
            <p:nvSpPr>
              <p:cNvPr id="25627" name="Freeform 27"/>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a:defRPr/>
                </a:pPr>
                <a:endParaRPr lang="en-US" sz="1800"/>
              </a:p>
            </p:txBody>
          </p:sp>
          <p:sp>
            <p:nvSpPr>
              <p:cNvPr id="25628" name="Freeform 28"/>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a:defRPr/>
                </a:pPr>
                <a:endParaRPr lang="en-US" sz="1800"/>
              </a:p>
            </p:txBody>
          </p:sp>
          <p:sp>
            <p:nvSpPr>
              <p:cNvPr id="25629" name="Freeform 29"/>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a:defRPr/>
                </a:pPr>
                <a:endParaRPr lang="en-US" sz="1800"/>
              </a:p>
            </p:txBody>
          </p:sp>
          <p:sp>
            <p:nvSpPr>
              <p:cNvPr id="25630" name="Freeform 30"/>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pPr>
                  <a:defRPr/>
                </a:pPr>
                <a:endParaRPr lang="en-US" sz="1800"/>
              </a:p>
            </p:txBody>
          </p:sp>
          <p:sp>
            <p:nvSpPr>
              <p:cNvPr id="25631" name="Freeform 31"/>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pPr>
                  <a:defRPr/>
                </a:pPr>
                <a:endParaRPr lang="en-US" sz="1800"/>
              </a:p>
            </p:txBody>
          </p:sp>
          <p:sp>
            <p:nvSpPr>
              <p:cNvPr id="25632" name="Freeform 32"/>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US" sz="1800"/>
              </a:p>
            </p:txBody>
          </p:sp>
          <p:sp>
            <p:nvSpPr>
              <p:cNvPr id="25633" name="Freeform 33"/>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US" sz="1800"/>
              </a:p>
            </p:txBody>
          </p:sp>
          <p:sp>
            <p:nvSpPr>
              <p:cNvPr id="25634" name="Freeform 34"/>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US" sz="1800"/>
              </a:p>
            </p:txBody>
          </p:sp>
          <p:sp>
            <p:nvSpPr>
              <p:cNvPr id="25635" name="Freeform 35"/>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pPr>
                  <a:defRPr/>
                </a:pPr>
                <a:endParaRPr lang="en-US" sz="1800"/>
              </a:p>
            </p:txBody>
          </p:sp>
        </p:grpSp>
        <p:grpSp>
          <p:nvGrpSpPr>
            <p:cNvPr id="1036" name="Group 36"/>
            <p:cNvGrpSpPr>
              <a:grpSpLocks/>
            </p:cNvGrpSpPr>
            <p:nvPr userDrawn="1"/>
          </p:nvGrpSpPr>
          <p:grpSpPr bwMode="auto">
            <a:xfrm>
              <a:off x="4128" y="3360"/>
              <a:ext cx="1351" cy="821"/>
              <a:chOff x="4128" y="3360"/>
              <a:chExt cx="1351" cy="821"/>
            </a:xfrm>
          </p:grpSpPr>
          <p:sp>
            <p:nvSpPr>
              <p:cNvPr id="25637" name="Freeform 37"/>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US" sz="1800"/>
              </a:p>
            </p:txBody>
          </p:sp>
          <p:sp>
            <p:nvSpPr>
              <p:cNvPr id="25638" name="Freeform 38"/>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US" sz="1800"/>
              </a:p>
            </p:txBody>
          </p:sp>
          <p:sp>
            <p:nvSpPr>
              <p:cNvPr id="25639" name="Freeform 39"/>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a:defRPr/>
                </a:pPr>
                <a:endParaRPr lang="en-US" sz="1800"/>
              </a:p>
            </p:txBody>
          </p:sp>
          <p:sp>
            <p:nvSpPr>
              <p:cNvPr id="25640" name="Freeform 40"/>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US" sz="1800"/>
              </a:p>
            </p:txBody>
          </p:sp>
          <p:sp>
            <p:nvSpPr>
              <p:cNvPr id="25641" name="Freeform 41"/>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US" sz="1800"/>
              </a:p>
            </p:txBody>
          </p:sp>
          <p:sp>
            <p:nvSpPr>
              <p:cNvPr id="25642" name="Freeform 42"/>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US" sz="1800"/>
              </a:p>
            </p:txBody>
          </p:sp>
          <p:sp>
            <p:nvSpPr>
              <p:cNvPr id="25643" name="Freeform 43"/>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US" sz="1800"/>
              </a:p>
            </p:txBody>
          </p:sp>
          <p:sp>
            <p:nvSpPr>
              <p:cNvPr id="25644" name="Freeform 44"/>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pPr>
                  <a:defRPr/>
                </a:pPr>
                <a:endParaRPr lang="en-US" sz="1800"/>
              </a:p>
            </p:txBody>
          </p:sp>
          <p:sp>
            <p:nvSpPr>
              <p:cNvPr id="25645" name="Freeform 45"/>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a:defRPr/>
                </a:pPr>
                <a:endParaRPr lang="en-US" sz="1800"/>
              </a:p>
            </p:txBody>
          </p:sp>
          <p:sp>
            <p:nvSpPr>
              <p:cNvPr id="25646" name="Freeform 46"/>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US" sz="1800"/>
              </a:p>
            </p:txBody>
          </p:sp>
          <p:sp>
            <p:nvSpPr>
              <p:cNvPr id="25647" name="Freeform 47"/>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US" sz="1800"/>
              </a:p>
            </p:txBody>
          </p:sp>
          <p:sp>
            <p:nvSpPr>
              <p:cNvPr id="25648" name="Oval 48"/>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a:defRPr/>
                </a:pPr>
                <a:endParaRPr lang="en-US" sz="1800"/>
              </a:p>
            </p:txBody>
          </p:sp>
          <p:sp>
            <p:nvSpPr>
              <p:cNvPr id="25649"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25650"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US" sz="1800"/>
              </a:p>
            </p:txBody>
          </p:sp>
          <p:sp>
            <p:nvSpPr>
              <p:cNvPr id="25651"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en-US" sz="1800"/>
              </a:p>
            </p:txBody>
          </p:sp>
          <p:sp>
            <p:nvSpPr>
              <p:cNvPr id="25652" name="Oval 52"/>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US" sz="1800"/>
              </a:p>
            </p:txBody>
          </p:sp>
          <p:sp>
            <p:nvSpPr>
              <p:cNvPr id="25653" name="Oval 53"/>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en-US" sz="1800"/>
              </a:p>
            </p:txBody>
          </p:sp>
        </p:grpSp>
        <p:grpSp>
          <p:nvGrpSpPr>
            <p:cNvPr id="1037" name="Group 54"/>
            <p:cNvGrpSpPr>
              <a:grpSpLocks/>
            </p:cNvGrpSpPr>
            <p:nvPr userDrawn="1"/>
          </p:nvGrpSpPr>
          <p:grpSpPr bwMode="auto">
            <a:xfrm>
              <a:off x="5280" y="3024"/>
              <a:ext cx="425" cy="258"/>
              <a:chOff x="5280" y="3024"/>
              <a:chExt cx="425" cy="258"/>
            </a:xfrm>
          </p:grpSpPr>
          <p:sp>
            <p:nvSpPr>
              <p:cNvPr id="25655" name="Freeform 55"/>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sp>
            <p:nvSpPr>
              <p:cNvPr id="25656" name="Freeform 56"/>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sp>
            <p:nvSpPr>
              <p:cNvPr id="25657" name="Freeform 57"/>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sp>
            <p:nvSpPr>
              <p:cNvPr id="25658" name="Freeform 58"/>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sp>
            <p:nvSpPr>
              <p:cNvPr id="25659" name="Freeform 59"/>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en-US" sz="1800"/>
              </a:p>
            </p:txBody>
          </p:sp>
          <p:sp>
            <p:nvSpPr>
              <p:cNvPr id="25660" name="Freeform 60"/>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en-US" sz="1800"/>
              </a:p>
            </p:txBody>
          </p:sp>
          <p:sp>
            <p:nvSpPr>
              <p:cNvPr id="25661" name="Freeform 61"/>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pPr>
                  <a:defRPr/>
                </a:pPr>
                <a:endParaRPr lang="en-US" sz="1800"/>
              </a:p>
            </p:txBody>
          </p:sp>
          <p:grpSp>
            <p:nvGrpSpPr>
              <p:cNvPr id="1045" name="Group 62"/>
              <p:cNvGrpSpPr>
                <a:grpSpLocks/>
              </p:cNvGrpSpPr>
              <p:nvPr/>
            </p:nvGrpSpPr>
            <p:grpSpPr bwMode="auto">
              <a:xfrm>
                <a:off x="5381" y="3085"/>
                <a:ext cx="227" cy="132"/>
                <a:chOff x="5381" y="3085"/>
                <a:chExt cx="227" cy="132"/>
              </a:xfrm>
            </p:grpSpPr>
            <p:sp>
              <p:nvSpPr>
                <p:cNvPr id="25663"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defRPr/>
                  </a:pPr>
                  <a:endParaRPr lang="en-US" sz="1800"/>
                </a:p>
              </p:txBody>
            </p:sp>
            <p:sp>
              <p:nvSpPr>
                <p:cNvPr id="25664"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defRPr/>
                  </a:pPr>
                  <a:endParaRPr lang="en-US" sz="1800"/>
                </a:p>
              </p:txBody>
            </p:sp>
            <p:sp>
              <p:nvSpPr>
                <p:cNvPr id="25665"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defRPr/>
                  </a:pPr>
                  <a:endParaRPr lang="en-US" sz="1800"/>
                </a:p>
              </p:txBody>
            </p:sp>
            <p:sp>
              <p:nvSpPr>
                <p:cNvPr id="25666"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defRPr/>
                  </a:pPr>
                  <a:endParaRPr lang="en-US" sz="1800"/>
                </a:p>
              </p:txBody>
            </p:sp>
          </p:grpSp>
        </p:grpSp>
      </p:grpSp>
      <p:sp>
        <p:nvSpPr>
          <p:cNvPr id="25667" name="Rectangle 67"/>
          <p:cNvSpPr>
            <a:spLocks noGrp="1" noChangeArrowheads="1"/>
          </p:cNvSpPr>
          <p:nvPr>
            <p:ph type="title"/>
          </p:nvPr>
        </p:nvSpPr>
        <p:spPr bwMode="auto">
          <a:xfrm>
            <a:off x="609600" y="277814"/>
            <a:ext cx="109728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25668" name="Rectangle 68"/>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669" name="Rectangle 69"/>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defRPr>
            </a:lvl1pPr>
          </a:lstStyle>
          <a:p>
            <a:pPr>
              <a:defRPr/>
            </a:pPr>
            <a:endParaRPr lang="en-US"/>
          </a:p>
        </p:txBody>
      </p:sp>
      <p:sp>
        <p:nvSpPr>
          <p:cNvPr id="25670" name="Rectangle 70"/>
          <p:cNvSpPr>
            <a:spLocks noGrp="1" noChangeArrowheads="1"/>
          </p:cNvSpPr>
          <p:nvPr>
            <p:ph type="ftr" sz="quarter" idx="3"/>
          </p:nvPr>
        </p:nvSpPr>
        <p:spPr bwMode="auto">
          <a:xfrm>
            <a:off x="3860800" y="6245225"/>
            <a:ext cx="47752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defRPr>
            </a:lvl1pPr>
          </a:lstStyle>
          <a:p>
            <a:pPr>
              <a:defRPr/>
            </a:pPr>
            <a:r>
              <a:rPr lang="en-US" dirty="0"/>
              <a:t>Requirements Engineering 3rd Edition, Lecture 7</a:t>
            </a:r>
          </a:p>
        </p:txBody>
      </p:sp>
      <p:sp>
        <p:nvSpPr>
          <p:cNvPr id="25671" name="Rectangle 71"/>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defRPr>
            </a:lvl1pPr>
          </a:lstStyle>
          <a:p>
            <a:pPr>
              <a:defRPr/>
            </a:pPr>
            <a:fld id="{1A838125-9256-4997-A6CE-AE8721E6BBF7}" type="slidenum">
              <a:rPr lang="en-US"/>
              <a:pPr>
                <a:defRPr/>
              </a:pPr>
              <a:t>‹#›</a:t>
            </a:fld>
            <a:endParaRPr lang="en-US"/>
          </a:p>
        </p:txBody>
      </p:sp>
    </p:spTree>
    <p:extLst>
      <p:ext uri="{BB962C8B-B14F-4D97-AF65-F5344CB8AC3E}">
        <p14:creationId xmlns:p14="http://schemas.microsoft.com/office/powerpoint/2010/main" val="2046787085"/>
      </p:ext>
    </p:extLst>
  </p:cSld>
  <p:clrMap bg1="dk2" tx1="lt1" bg2="dk1"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itchFamily="2" charset="2"/>
        <a:buChar char="l"/>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50000"/>
        <a:buFont typeface="Wingdings" pitchFamily="2" charset="2"/>
        <a:buChar char="l"/>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AAAEE-1EAA-4129-9128-EF3B37AE5A1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F7C63F-8A55-4658-AF3C-E24671C835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E8B23-6358-43A4-9B08-4BCBB9292DE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37CEF7-F4FD-4230-8BFC-D4C27453583B}" type="datetime1">
              <a:rPr lang="en-US" smtClean="0"/>
              <a:t>4/10/2025</a:t>
            </a:fld>
            <a:endParaRPr lang="en-US"/>
          </a:p>
        </p:txBody>
      </p:sp>
      <p:sp>
        <p:nvSpPr>
          <p:cNvPr id="5" name="Footer Placeholder 4">
            <a:extLst>
              <a:ext uri="{FF2B5EF4-FFF2-40B4-BE49-F238E27FC236}">
                <a16:creationId xmlns:a16="http://schemas.microsoft.com/office/drawing/2014/main" id="{73CAFD0D-EBA3-4BED-9EC0-4E8E452ABB1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96EF3F-31B2-4FF8-8B78-77F1971CE120}"/>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9A93A2-046E-4DE2-8DC8-437C9DCCFAA3}" type="slidenum">
              <a:rPr lang="en-US" smtClean="0"/>
              <a:t>‹#›</a:t>
            </a:fld>
            <a:endParaRPr lang="en-US"/>
          </a:p>
        </p:txBody>
      </p:sp>
    </p:spTree>
    <p:extLst>
      <p:ext uri="{BB962C8B-B14F-4D97-AF65-F5344CB8AC3E}">
        <p14:creationId xmlns:p14="http://schemas.microsoft.com/office/powerpoint/2010/main" val="12674757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1.svg"/><Relationship Id="rId2"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3.bin"/><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4.bin"/><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2.xml"/><Relationship Id="rId5" Type="http://schemas.openxmlformats.org/officeDocument/2006/relationships/image" Target="../media/image40.sv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74" name="Oval 7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r>
              <a:rPr lang="en-US" sz="6100" dirty="0">
                <a:latin typeface="Calibri" panose="020F0502020204030204" pitchFamily="34" charset="0"/>
                <a:cs typeface="Calibri" panose="020F0502020204030204" pitchFamily="34" charset="0"/>
              </a:rPr>
              <a:t>CS-UH 2012, FALL 2024 </a:t>
            </a:r>
            <a:endParaRPr lang="en-US" sz="6100" dirty="0"/>
          </a:p>
        </p:txBody>
      </p:sp>
      <p:sp>
        <p:nvSpPr>
          <p:cNvPr id="5" name="Subtitle 4"/>
          <p:cNvSpPr>
            <a:spLocks noGrp="1"/>
          </p:cNvSpPr>
          <p:nvPr>
            <p:ph type="subTitle" sz="quarter" idx="1"/>
          </p:nvPr>
        </p:nvSpPr>
        <p:spPr>
          <a:xfrm>
            <a:off x="1954031" y="5407742"/>
            <a:ext cx="8283940" cy="865042"/>
          </a:xfrm>
        </p:spPr>
        <p:txBody>
          <a:bodyPr>
            <a:normAutofit/>
          </a:bodyPr>
          <a:lstStyle/>
          <a:p>
            <a:pPr algn="ctr"/>
            <a:r>
              <a:rPr lang="en-US" b="1">
                <a:solidFill>
                  <a:srgbClr val="000000"/>
                </a:solidFill>
              </a:rPr>
              <a:t>Beta </a:t>
            </a:r>
            <a:r>
              <a:rPr lang="en-US" b="1" dirty="0">
                <a:solidFill>
                  <a:srgbClr val="000000"/>
                </a:solidFill>
              </a:rPr>
              <a:t>Testing and System Delivery. Risk Management</a:t>
            </a:r>
          </a:p>
          <a:p>
            <a:pPr algn="ctr"/>
            <a:r>
              <a:rPr lang="en-US" dirty="0">
                <a:solidFill>
                  <a:srgbClr val="000000"/>
                </a:solidFill>
              </a:rPr>
              <a:t>Dr. Mohamad Kassab,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
        <p:nvSpPr>
          <p:cNvPr id="2" name="Slide Number Placeholder 1">
            <a:extLst>
              <a:ext uri="{FF2B5EF4-FFF2-40B4-BE49-F238E27FC236}">
                <a16:creationId xmlns:a16="http://schemas.microsoft.com/office/drawing/2014/main" id="{7B5E5309-023D-E436-FD8C-0FDBCFE7EE5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1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21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499EA863-879A-40E1-9C63-8A0974786924}"/>
              </a:ext>
            </a:extLst>
          </p:cNvPr>
          <p:cNvSpPr>
            <a:spLocks noChangeArrowheads="1"/>
          </p:cNvSpPr>
          <p:nvPr/>
        </p:nvSpPr>
        <p:spPr bwMode="auto">
          <a:xfrm>
            <a:off x="2012950" y="560388"/>
            <a:ext cx="8210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13" tIns="46107" rIns="92213" bIns="46107">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a:ln>
                  <a:noFill/>
                </a:ln>
                <a:solidFill>
                  <a:srgbClr val="009DD9"/>
                </a:solidFill>
                <a:effectLst/>
                <a:uLnTx/>
                <a:uFillTx/>
                <a:latin typeface="Times New Roman" panose="02020603050405020304" pitchFamily="18" charset="0"/>
                <a:ea typeface="+mn-ea"/>
                <a:cs typeface="+mn-cs"/>
              </a:rPr>
              <a:t>U. S. SOFTWARE QUALITY AVERAGES CIRCA 2008</a:t>
            </a:r>
          </a:p>
        </p:txBody>
      </p:sp>
      <p:sp>
        <p:nvSpPr>
          <p:cNvPr id="117763" name="Rectangle 3">
            <a:extLst>
              <a:ext uri="{FF2B5EF4-FFF2-40B4-BE49-F238E27FC236}">
                <a16:creationId xmlns:a16="http://schemas.microsoft.com/office/drawing/2014/main" id="{4DC0B8E2-1B07-49FB-AC86-F3E89BD7DC94}"/>
              </a:ext>
            </a:extLst>
          </p:cNvPr>
          <p:cNvSpPr>
            <a:spLocks noChangeArrowheads="1"/>
          </p:cNvSpPr>
          <p:nvPr/>
        </p:nvSpPr>
        <p:spPr bwMode="auto">
          <a:xfrm>
            <a:off x="4589463" y="1079500"/>
            <a:ext cx="32766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213" tIns="46107" rIns="92213" bIns="46107">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(Defects per Function Point)</a:t>
            </a:r>
          </a:p>
        </p:txBody>
      </p:sp>
      <p:sp>
        <p:nvSpPr>
          <p:cNvPr id="117764" name="Rectangle 4">
            <a:extLst>
              <a:ext uri="{FF2B5EF4-FFF2-40B4-BE49-F238E27FC236}">
                <a16:creationId xmlns:a16="http://schemas.microsoft.com/office/drawing/2014/main" id="{F0334B92-32D8-4328-8F10-2DED378017F2}"/>
              </a:ext>
            </a:extLst>
          </p:cNvPr>
          <p:cNvSpPr>
            <a:spLocks noChangeArrowheads="1"/>
          </p:cNvSpPr>
          <p:nvPr/>
        </p:nvSpPr>
        <p:spPr bwMode="auto">
          <a:xfrm>
            <a:off x="2112963" y="1682751"/>
            <a:ext cx="8043862"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213" tIns="46107" rIns="92213" bIns="46107">
            <a:spAutoFit/>
          </a:bodyPr>
          <a:lstStyle>
            <a:lvl1pPr>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1pPr>
            <a:lvl2pPr marL="742950" indent="-285750">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2pPr>
            <a:lvl3pPr marL="1143000" indent="-228600">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3pPr>
            <a:lvl4pPr marL="1600200" indent="-228600">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4pPr>
            <a:lvl5pPr marL="2057400" indent="-228600">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FAFD00"/>
                </a:solidFill>
                <a:effectLst/>
                <a:uLnTx/>
                <a:uFillTx/>
                <a:latin typeface="Times New Roman" panose="02020603050405020304" pitchFamily="18" charset="0"/>
                <a:ea typeface="+mn-ea"/>
                <a:cs typeface="+mn-cs"/>
              </a:rPr>
              <a:t>	</a:t>
            </a: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Web	Embedded	SEI-CMM 3	SEI-CMM 1	Overall</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Software	Software	Software	Software	Average</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Potentials	4.0	5.5	3.0	5.5	5.1</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Removal	72%	95%	95%	73%	86.7%</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Efficiency</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Delivered</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Defects	1.1	0.3	0.15	1.5	0.68</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First Year</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Discovery Rate	95%	90%	60%	35%	64.4%</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First Year</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Reported	1.0	0.27	0.09	0.52	0.43</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004" name="Rectangle 4">
            <a:extLst>
              <a:ext uri="{FF2B5EF4-FFF2-40B4-BE49-F238E27FC236}">
                <a16:creationId xmlns:a16="http://schemas.microsoft.com/office/drawing/2014/main" id="{6CA58AD6-8E75-4EB0-9120-97BA0785949B}"/>
              </a:ext>
            </a:extLst>
          </p:cNvPr>
          <p:cNvSpPr>
            <a:spLocks noChangeArrowheads="1"/>
          </p:cNvSpPr>
          <p:nvPr/>
        </p:nvSpPr>
        <p:spPr bwMode="auto">
          <a:xfrm>
            <a:off x="6096000" y="639763"/>
            <a:ext cx="54594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3" tIns="25397" rIns="63493" bIns="25397" anchor="t">
            <a:normAutofit/>
          </a:bodyPr>
          <a:lstStyle>
            <a:lvl1pPr marL="342900" indent="-342900" defTabSz="912813">
              <a:defRPr sz="2000" b="1">
                <a:solidFill>
                  <a:srgbClr val="FAFD00"/>
                </a:solidFill>
                <a:latin typeface="Times New Roman" panose="02020603050405020304" pitchFamily="18" charset="0"/>
              </a:defRPr>
            </a:lvl1pPr>
            <a:lvl2pPr marL="742950" indent="-285750" defTabSz="912813">
              <a:defRPr sz="2000" b="1">
                <a:solidFill>
                  <a:srgbClr val="FAFD00"/>
                </a:solidFill>
                <a:latin typeface="Times New Roman" panose="02020603050405020304" pitchFamily="18" charset="0"/>
              </a:defRPr>
            </a:lvl2pPr>
            <a:lvl3pPr marL="1143000" indent="-228600" defTabSz="912813">
              <a:defRPr sz="2000" b="1">
                <a:solidFill>
                  <a:srgbClr val="FAFD00"/>
                </a:solidFill>
                <a:latin typeface="Times New Roman" panose="02020603050405020304" pitchFamily="18" charset="0"/>
              </a:defRPr>
            </a:lvl3pPr>
            <a:lvl4pPr marL="1600200" indent="-228600" defTabSz="912813">
              <a:defRPr sz="2000" b="1">
                <a:solidFill>
                  <a:srgbClr val="FAFD00"/>
                </a:solidFill>
                <a:latin typeface="Times New Roman" panose="02020603050405020304" pitchFamily="18" charset="0"/>
              </a:defRPr>
            </a:lvl4pPr>
            <a:lvl5pPr marL="2057400" indent="-228600" defTabSz="912813">
              <a:defRPr sz="2000" b="1">
                <a:solidFill>
                  <a:srgbClr val="FAFD00"/>
                </a:solidFill>
                <a:latin typeface="Times New Roman" panose="02020603050405020304" pitchFamily="18" charset="0"/>
              </a:defRPr>
            </a:lvl5pPr>
            <a:lvl6pPr marL="2514600" indent="-228600" defTabSz="912813"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12813"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12813"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12813" eaLnBrk="0" fontAlgn="base" hangingPunct="0">
              <a:spcBef>
                <a:spcPct val="0"/>
              </a:spcBef>
              <a:spcAft>
                <a:spcPct val="0"/>
              </a:spcAft>
              <a:defRPr sz="2000" b="1">
                <a:solidFill>
                  <a:srgbClr val="FAFD00"/>
                </a:solidFill>
                <a:latin typeface="Times New Roman" panose="02020603050405020304" pitchFamily="18" charset="0"/>
              </a:defRPr>
            </a:lvl9pPr>
          </a:lstStyle>
          <a:p>
            <a:pPr marL="342900" marR="0" lvl="0" indent="-342900" algn="l" defTabSz="912813" rtl="0" eaLnBrk="1" fontAlgn="auto" latinLnBrk="0" hangingPunct="1">
              <a:lnSpc>
                <a:spcPct val="97000"/>
              </a:lnSpc>
              <a:spcBef>
                <a:spcPct val="49000"/>
              </a:spcBef>
              <a:spcAft>
                <a:spcPts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Ranked in order of effort required to fix the defects:</a:t>
            </a:r>
            <a:endPar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8002" name="Rectangle 2">
            <a:extLst>
              <a:ext uri="{FF2B5EF4-FFF2-40B4-BE49-F238E27FC236}">
                <a16:creationId xmlns:a16="http://schemas.microsoft.com/office/drawing/2014/main" id="{27AC5152-178E-4E42-AF04-8AAE0C906BB6}"/>
              </a:ext>
            </a:extLst>
          </p:cNvPr>
          <p:cNvSpPr>
            <a:spLocks noGrp="1" noChangeArrowheads="1"/>
          </p:cNvSpPr>
          <p:nvPr>
            <p:ph type="title"/>
          </p:nvPr>
        </p:nvSpPr>
        <p:spPr>
          <a:xfrm>
            <a:off x="621629" y="640080"/>
            <a:ext cx="4225290" cy="5578816"/>
          </a:xfrm>
          <a:extLst>
            <a:ext uri="{91240B29-F687-4F45-9708-019B960494DF}">
              <a14:hiddenLine xmlns:a14="http://schemas.microsoft.com/office/drawing/2010/main" w="12700">
                <a:solidFill>
                  <a:srgbClr val="000000"/>
                </a:solidFill>
                <a:miter lim="800000"/>
                <a:headEnd/>
                <a:tailEnd/>
              </a14:hiddenLine>
            </a:ext>
          </a:extLst>
        </p:spPr>
        <p:txBody>
          <a:bodyPr vert="horz" lIns="91440" tIns="45720" rIns="91440" bIns="45720" rtlCol="0" anchor="ctr">
            <a:normAutofit/>
          </a:bodyPr>
          <a:lstStyle/>
          <a:p>
            <a:pPr algn="ctr"/>
            <a:r>
              <a:rPr lang="en-US" altLang="en-US" kern="1200" dirty="0">
                <a:solidFill>
                  <a:srgbClr val="FFFFFF"/>
                </a:solidFill>
                <a:latin typeface="+mj-lt"/>
                <a:ea typeface="+mj-ea"/>
                <a:cs typeface="+mj-cs"/>
              </a:rPr>
              <a:t>INDUSTRY-WIDE DEFECT CAUSES</a:t>
            </a:r>
          </a:p>
        </p:txBody>
      </p:sp>
      <p:sp>
        <p:nvSpPr>
          <p:cNvPr id="128003" name="Rectangle 3">
            <a:extLst>
              <a:ext uri="{FF2B5EF4-FFF2-40B4-BE49-F238E27FC236}">
                <a16:creationId xmlns:a16="http://schemas.microsoft.com/office/drawing/2014/main" id="{BD691BDB-419F-4DD8-BA2F-31F44C6DE507}"/>
              </a:ext>
            </a:extLst>
          </p:cNvPr>
          <p:cNvSpPr>
            <a:spLocks noGrp="1" noChangeArrowheads="1"/>
          </p:cNvSpPr>
          <p:nvPr>
            <p:ph type="body" idx="1"/>
          </p:nvPr>
        </p:nvSpPr>
        <p:spPr>
          <a:xfrm>
            <a:off x="6096000" y="1395413"/>
            <a:ext cx="5459413" cy="4822825"/>
          </a:xfrm>
          <a:extLst>
            <a:ext uri="{91240B29-F687-4F45-9708-019B960494DF}">
              <a14:hiddenLine xmlns:a14="http://schemas.microsoft.com/office/drawing/2010/main" w="12700">
                <a:solidFill>
                  <a:srgbClr val="000000"/>
                </a:solidFill>
                <a:miter lim="800000"/>
                <a:headEnd/>
                <a:tailEnd/>
              </a14:hiddenLine>
            </a:ext>
          </a:extLst>
        </p:spPr>
        <p:txBody>
          <a:bodyPr vert="horz" wrap="square" lIns="63493" tIns="25397" rIns="63493" bIns="25397" rtlCol="0" anchor="t">
            <a:normAutofit/>
          </a:bodyPr>
          <a:lstStyle/>
          <a:p>
            <a:pPr marL="342900" indent="-342900">
              <a:spcBef>
                <a:spcPct val="0"/>
              </a:spcBef>
              <a:spcAft>
                <a:spcPts val="600"/>
              </a:spcAft>
              <a:buNone/>
              <a:tabLst>
                <a:tab pos="342900" algn="l"/>
                <a:tab pos="571500" algn="l"/>
              </a:tabLst>
            </a:pPr>
            <a:r>
              <a:rPr lang="en-US" altLang="en-US" sz="1800"/>
              <a:t>   1.	Requirements problems (omissions; changes, errors)</a:t>
            </a:r>
          </a:p>
          <a:p>
            <a:pPr marL="342900" indent="-342900">
              <a:lnSpc>
                <a:spcPct val="160000"/>
              </a:lnSpc>
              <a:spcBef>
                <a:spcPct val="0"/>
              </a:spcBef>
              <a:spcAft>
                <a:spcPts val="600"/>
              </a:spcAft>
              <a:buNone/>
              <a:tabLst>
                <a:tab pos="342900" algn="l"/>
                <a:tab pos="571500" algn="l"/>
              </a:tabLst>
            </a:pPr>
            <a:r>
              <a:rPr lang="en-US" altLang="en-US" sz="1800"/>
              <a:t>   2.	Design problems (omissions; changes; errors)  </a:t>
            </a:r>
          </a:p>
          <a:p>
            <a:pPr marL="342900" indent="-342900">
              <a:lnSpc>
                <a:spcPct val="150000"/>
              </a:lnSpc>
              <a:spcBef>
                <a:spcPct val="0"/>
              </a:spcBef>
              <a:spcAft>
                <a:spcPts val="600"/>
              </a:spcAft>
              <a:buNone/>
              <a:tabLst>
                <a:tab pos="342900" algn="l"/>
                <a:tab pos="571500" algn="l"/>
              </a:tabLst>
            </a:pPr>
            <a:r>
              <a:rPr lang="en-US" altLang="en-US" sz="1800"/>
              <a:t>   3.	Interface problems between modules</a:t>
            </a:r>
          </a:p>
          <a:p>
            <a:pPr marL="342900" indent="-342900">
              <a:lnSpc>
                <a:spcPct val="150000"/>
              </a:lnSpc>
              <a:spcBef>
                <a:spcPct val="0"/>
              </a:spcBef>
              <a:spcAft>
                <a:spcPts val="600"/>
              </a:spcAft>
              <a:buNone/>
              <a:tabLst>
                <a:tab pos="342900" algn="l"/>
                <a:tab pos="571500" algn="l"/>
              </a:tabLst>
            </a:pPr>
            <a:r>
              <a:rPr lang="en-US" altLang="en-US" sz="1800"/>
              <a:t>   4.	Logic, branching, and structural problems </a:t>
            </a:r>
          </a:p>
          <a:p>
            <a:pPr marL="342900" indent="-342900">
              <a:lnSpc>
                <a:spcPct val="150000"/>
              </a:lnSpc>
              <a:spcBef>
                <a:spcPct val="0"/>
              </a:spcBef>
              <a:spcAft>
                <a:spcPts val="600"/>
              </a:spcAft>
              <a:buNone/>
              <a:tabLst>
                <a:tab pos="342900" algn="l"/>
                <a:tab pos="571500" algn="l"/>
              </a:tabLst>
            </a:pPr>
            <a:r>
              <a:rPr lang="en-US" altLang="en-US" sz="1800"/>
              <a:t>   5.	Memory allocation problems</a:t>
            </a:r>
          </a:p>
          <a:p>
            <a:pPr marL="342900" indent="-342900">
              <a:lnSpc>
                <a:spcPct val="150000"/>
              </a:lnSpc>
              <a:spcBef>
                <a:spcPct val="0"/>
              </a:spcBef>
              <a:spcAft>
                <a:spcPts val="600"/>
              </a:spcAft>
              <a:buNone/>
              <a:tabLst>
                <a:tab pos="342900" algn="l"/>
                <a:tab pos="571500" algn="l"/>
              </a:tabLst>
            </a:pPr>
            <a:r>
              <a:rPr lang="en-US" altLang="en-US" sz="1800"/>
              <a:t>   6.	Testing omissions and poor coverage</a:t>
            </a:r>
          </a:p>
          <a:p>
            <a:pPr marL="342900" indent="-342900">
              <a:lnSpc>
                <a:spcPct val="150000"/>
              </a:lnSpc>
              <a:spcBef>
                <a:spcPct val="0"/>
              </a:spcBef>
              <a:spcAft>
                <a:spcPts val="600"/>
              </a:spcAft>
              <a:buNone/>
              <a:tabLst>
                <a:tab pos="342900" algn="l"/>
                <a:tab pos="571500" algn="l"/>
              </a:tabLst>
            </a:pPr>
            <a:r>
              <a:rPr lang="en-US" altLang="en-US" sz="1800"/>
              <a:t>   7.   Test case errors</a:t>
            </a:r>
          </a:p>
          <a:p>
            <a:pPr marL="342900" indent="-342900">
              <a:lnSpc>
                <a:spcPct val="150000"/>
              </a:lnSpc>
              <a:spcBef>
                <a:spcPct val="0"/>
              </a:spcBef>
              <a:spcAft>
                <a:spcPts val="600"/>
              </a:spcAft>
              <a:buNone/>
              <a:tabLst>
                <a:tab pos="342900" algn="l"/>
                <a:tab pos="571500" algn="l"/>
              </a:tabLst>
            </a:pPr>
            <a:r>
              <a:rPr lang="en-US" altLang="en-US" sz="1800"/>
              <a:t>   8.	Stress/performance problems</a:t>
            </a:r>
          </a:p>
          <a:p>
            <a:pPr marL="342900" indent="-342900">
              <a:lnSpc>
                <a:spcPct val="150000"/>
              </a:lnSpc>
              <a:spcBef>
                <a:spcPct val="0"/>
              </a:spcBef>
              <a:spcAft>
                <a:spcPts val="600"/>
              </a:spcAft>
              <a:buNone/>
              <a:tabLst>
                <a:tab pos="342900" algn="l"/>
                <a:tab pos="571500" algn="l"/>
              </a:tabLst>
            </a:pPr>
            <a:r>
              <a:rPr lang="en-US" altLang="en-US" sz="1800"/>
              <a:t>   9.	Bad fixes/Regressions</a:t>
            </a:r>
          </a:p>
          <a:p>
            <a:pPr marL="342900" indent="-342900">
              <a:lnSpc>
                <a:spcPct val="150000"/>
              </a:lnSpc>
              <a:spcBef>
                <a:spcPct val="0"/>
              </a:spcBef>
              <a:spcAft>
                <a:spcPts val="600"/>
              </a:spcAft>
              <a:buNone/>
              <a:tabLst>
                <a:tab pos="342900" algn="l"/>
                <a:tab pos="571500" algn="l"/>
              </a:tabLst>
            </a:pPr>
            <a:r>
              <a:rPr lang="en-US" altLang="en-US" sz="1800"/>
              <a:t> 10.	Documentation errors</a:t>
            </a:r>
          </a:p>
          <a:p>
            <a:pPr marL="342900" indent="-342900">
              <a:lnSpc>
                <a:spcPct val="150000"/>
              </a:lnSpc>
              <a:spcBef>
                <a:spcPct val="0"/>
              </a:spcBef>
              <a:spcAft>
                <a:spcPts val="600"/>
              </a:spcAft>
              <a:buNone/>
              <a:tabLst>
                <a:tab pos="342900" algn="l"/>
                <a:tab pos="571500" algn="l"/>
              </a:tabLst>
            </a:pPr>
            <a:endParaRPr lang="en-US" altLang="en-US" sz="180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xfrm>
            <a:off x="1994263" y="377517"/>
            <a:ext cx="8229600" cy="1143000"/>
          </a:xfrm>
        </p:spPr>
        <p:txBody>
          <a:bodyPr/>
          <a:lstStyle/>
          <a:p>
            <a:r>
              <a:rPr lang="en-US" altLang="en-US" kern="1200" dirty="0">
                <a:latin typeface="+mj-lt"/>
                <a:ea typeface="+mj-ea"/>
                <a:cs typeface="+mj-cs"/>
              </a:rPr>
              <a:t>INDUSTRY-WIDE DEFECT CAUSES</a:t>
            </a:r>
            <a:endParaRPr lang="en-US" dirty="0">
              <a:latin typeface="Times New Roman" pitchFamily="18" charset="0"/>
            </a:endParaRPr>
          </a:p>
        </p:txBody>
      </p:sp>
      <p:sp>
        <p:nvSpPr>
          <p:cNvPr id="480259" name="Rectangle 3"/>
          <p:cNvSpPr>
            <a:spLocks noGrp="1" noChangeArrowheads="1"/>
          </p:cNvSpPr>
          <p:nvPr>
            <p:ph idx="1"/>
          </p:nvPr>
        </p:nvSpPr>
        <p:spPr/>
        <p:txBody>
          <a:bodyPr>
            <a:normAutofit fontScale="92500" lnSpcReduction="20000"/>
          </a:bodyPr>
          <a:lstStyle/>
          <a:p>
            <a:pPr>
              <a:buFontTx/>
              <a:buNone/>
            </a:pPr>
            <a:r>
              <a:rPr lang="en-US" dirty="0">
                <a:latin typeface="Times New Roman" pitchFamily="18" charset="0"/>
              </a:rPr>
              <a:t>Statistical analysis conducted by </a:t>
            </a:r>
            <a:r>
              <a:rPr lang="en-US" dirty="0" err="1">
                <a:latin typeface="Times New Roman" pitchFamily="18" charset="0"/>
              </a:rPr>
              <a:t>Lauesen</a:t>
            </a:r>
            <a:r>
              <a:rPr lang="en-US" dirty="0">
                <a:latin typeface="Times New Roman" pitchFamily="18" charset="0"/>
              </a:rPr>
              <a:t> and </a:t>
            </a:r>
            <a:r>
              <a:rPr lang="en-US" dirty="0" err="1">
                <a:latin typeface="Times New Roman" pitchFamily="18" charset="0"/>
              </a:rPr>
              <a:t>Vinter</a:t>
            </a:r>
            <a:r>
              <a:rPr lang="en-US" dirty="0">
                <a:latin typeface="Times New Roman" pitchFamily="18" charset="0"/>
              </a:rPr>
              <a:t> (for one project) reveals that out of 1000 defects:</a:t>
            </a:r>
          </a:p>
          <a:p>
            <a:r>
              <a:rPr lang="en-US" dirty="0">
                <a:latin typeface="Times New Roman" pitchFamily="18" charset="0"/>
              </a:rPr>
              <a:t>23.9 % requirement issues</a:t>
            </a:r>
          </a:p>
          <a:p>
            <a:r>
              <a:rPr lang="en-US" dirty="0">
                <a:latin typeface="Times New Roman" pitchFamily="18" charset="0"/>
              </a:rPr>
              <a:t>24.3 % functionality</a:t>
            </a:r>
          </a:p>
          <a:p>
            <a:r>
              <a:rPr lang="en-US" dirty="0">
                <a:latin typeface="Times New Roman" pitchFamily="18" charset="0"/>
              </a:rPr>
              <a:t>20.9% component structure</a:t>
            </a:r>
          </a:p>
          <a:p>
            <a:r>
              <a:rPr lang="en-US" dirty="0">
                <a:latin typeface="Times New Roman" pitchFamily="18" charset="0"/>
              </a:rPr>
              <a:t>9.6 % data</a:t>
            </a:r>
          </a:p>
          <a:p>
            <a:r>
              <a:rPr lang="en-US" dirty="0">
                <a:latin typeface="Times New Roman" pitchFamily="18" charset="0"/>
              </a:rPr>
              <a:t>4.3 % implementation</a:t>
            </a:r>
          </a:p>
          <a:p>
            <a:r>
              <a:rPr lang="en-US" dirty="0">
                <a:latin typeface="Times New Roman" pitchFamily="18" charset="0"/>
              </a:rPr>
              <a:t>5.2 % integration</a:t>
            </a:r>
          </a:p>
          <a:p>
            <a:r>
              <a:rPr lang="en-US" dirty="0">
                <a:latin typeface="Times New Roman" pitchFamily="18" charset="0"/>
              </a:rPr>
              <a:t>0.9 % architecture</a:t>
            </a:r>
          </a:p>
          <a:p>
            <a:r>
              <a:rPr lang="en-US" dirty="0">
                <a:latin typeface="Times New Roman" pitchFamily="18" charset="0"/>
              </a:rPr>
              <a:t>6.9 % testing</a:t>
            </a:r>
          </a:p>
          <a:p>
            <a:r>
              <a:rPr lang="en-US" dirty="0">
                <a:latin typeface="Times New Roman" pitchFamily="18" charset="0"/>
              </a:rPr>
              <a:t>4.3 % others</a:t>
            </a:r>
          </a:p>
        </p:txBody>
      </p:sp>
      <p:sp>
        <p:nvSpPr>
          <p:cNvPr id="4" name="Rectangle 19"/>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9DB5D-6C50-4DAD-9D1D-83F3C19E74B0}"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p:cNvSpPr txBox="1"/>
          <p:nvPr/>
        </p:nvSpPr>
        <p:spPr>
          <a:xfrm>
            <a:off x="1935480" y="6257390"/>
            <a:ext cx="83210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Lauesen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Vinter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 (2001) Preventing requirement defects: An experiment in process improvement. Requirements Engineering 6(1):37–50</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050" name="Rectangle 2">
            <a:extLst>
              <a:ext uri="{FF2B5EF4-FFF2-40B4-BE49-F238E27FC236}">
                <a16:creationId xmlns:a16="http://schemas.microsoft.com/office/drawing/2014/main" id="{24E3326A-652C-48DB-8050-EE202C799D91}"/>
              </a:ext>
            </a:extLst>
          </p:cNvPr>
          <p:cNvSpPr>
            <a:spLocks noGrp="1" noChangeArrowheads="1"/>
          </p:cNvSpPr>
          <p:nvPr>
            <p:ph type="title"/>
          </p:nvPr>
        </p:nvSpPr>
        <p:spPr>
          <a:xfrm>
            <a:off x="804672" y="640263"/>
            <a:ext cx="5157216" cy="1344975"/>
          </a:xfrm>
        </p:spPr>
        <p:txBody>
          <a:bodyPr>
            <a:normAutofit/>
          </a:bodyPr>
          <a:lstStyle/>
          <a:p>
            <a:pPr eaLnBrk="1" hangingPunct="1"/>
            <a:r>
              <a:rPr lang="en-US" altLang="en-US" sz="4000">
                <a:latin typeface="Times New Roman" panose="02020603050405020304" pitchFamily="18" charset="0"/>
              </a:rPr>
              <a:t>Spoilage Metric</a:t>
            </a:r>
          </a:p>
        </p:txBody>
      </p:sp>
      <p:sp>
        <p:nvSpPr>
          <p:cNvPr id="130053" name="Rectangle 3">
            <a:extLst>
              <a:ext uri="{FF2B5EF4-FFF2-40B4-BE49-F238E27FC236}">
                <a16:creationId xmlns:a16="http://schemas.microsoft.com/office/drawing/2014/main" id="{70FE96E2-9129-4A00-A499-D74ED36CA03D}"/>
              </a:ext>
            </a:extLst>
          </p:cNvPr>
          <p:cNvSpPr>
            <a:spLocks noGrp="1" noChangeArrowheads="1"/>
          </p:cNvSpPr>
          <p:nvPr>
            <p:ph type="body" orient="vert" idx="4294967295"/>
          </p:nvPr>
        </p:nvSpPr>
        <p:spPr>
          <a:xfrm>
            <a:off x="804672" y="2121763"/>
            <a:ext cx="5157216" cy="3773010"/>
          </a:xfrm>
        </p:spPr>
        <p:txBody>
          <a:bodyPr>
            <a:normAutofit/>
          </a:bodyPr>
          <a:lstStyle/>
          <a:p>
            <a:pPr eaLnBrk="1" hangingPunct="1"/>
            <a:r>
              <a:rPr lang="en-US" altLang="en-US" sz="2000">
                <a:latin typeface="Times New Roman" panose="02020603050405020304" pitchFamily="18" charset="0"/>
              </a:rPr>
              <a:t>Defects are injected and removed at different phases of a software development cycle</a:t>
            </a:r>
          </a:p>
          <a:p>
            <a:pPr eaLnBrk="1" hangingPunct="1"/>
            <a:r>
              <a:rPr lang="en-US" altLang="en-US" sz="2000">
                <a:latin typeface="Times New Roman" panose="02020603050405020304" pitchFamily="18" charset="0"/>
              </a:rPr>
              <a:t>The cost of each defect injected in phase X and removed in phase Y increases with the increase in the distance between X and Y</a:t>
            </a:r>
          </a:p>
          <a:p>
            <a:pPr eaLnBrk="1" hangingPunct="1"/>
            <a:r>
              <a:rPr lang="en-US" altLang="en-US" sz="2000">
                <a:latin typeface="Times New Roman" panose="02020603050405020304" pitchFamily="18" charset="0"/>
              </a:rPr>
              <a:t>An effective testing method would find defects earlier than a less effective testing method would</a:t>
            </a:r>
          </a:p>
          <a:p>
            <a:pPr eaLnBrk="1" hangingPunct="1"/>
            <a:r>
              <a:rPr lang="en-US" altLang="en-US" sz="2000">
                <a:latin typeface="Times New Roman" panose="02020603050405020304" pitchFamily="18" charset="0"/>
              </a:rPr>
              <a:t>An useful  measure of test effectiveness is defect age, called PhAge</a:t>
            </a:r>
          </a:p>
          <a:p>
            <a:pPr eaLnBrk="1" hangingPunct="1"/>
            <a:endParaRPr lang="en-US" altLang="en-US" sz="2000">
              <a:latin typeface="Times New Roman" panose="02020603050405020304" pitchFamily="18" charset="0"/>
            </a:endParaRPr>
          </a:p>
        </p:txBody>
      </p:sp>
      <p:pic>
        <p:nvPicPr>
          <p:cNvPr id="130051" name="Picture 5" descr="phage">
            <a:extLst>
              <a:ext uri="{FF2B5EF4-FFF2-40B4-BE49-F238E27FC236}">
                <a16:creationId xmlns:a16="http://schemas.microsoft.com/office/drawing/2014/main" id="{049B6DCD-8265-47D4-9539-9285D7D977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6969642" y="1678330"/>
            <a:ext cx="4736963" cy="3345891"/>
          </a:xfrm>
          <a:prstGeom prst="rect">
            <a:avLst/>
          </a:prstGeom>
        </p:spPr>
      </p:pic>
      <p:sp>
        <p:nvSpPr>
          <p:cNvPr id="130052" name="Rectangle 19">
            <a:extLst>
              <a:ext uri="{FF2B5EF4-FFF2-40B4-BE49-F238E27FC236}">
                <a16:creationId xmlns:a16="http://schemas.microsoft.com/office/drawing/2014/main" id="{A82C1D45-ACDB-4C7C-A097-AD4DFE8E5F6F}"/>
              </a:ext>
            </a:extLst>
          </p:cNvPr>
          <p:cNvSpPr>
            <a:spLocks noGrp="1" noChangeArrowheads="1"/>
          </p:cNvSpPr>
          <p:nvPr>
            <p:ph type="sldNum" sz="quarter" idx="12"/>
          </p:nvPr>
        </p:nvSpPr>
        <p:spPr bwMode="auto">
          <a:xfrm>
            <a:off x="10260418" y="6356350"/>
            <a:ext cx="1096429"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fld id="{1EF7E039-9C33-433A-B16C-92004D976D76}" type="slidenum">
              <a:rPr kumimoji="0" lang="en-US" altLang="en-US" sz="1900" b="1" i="0" u="none" strike="noStrike" kern="1200" cap="none" spc="0" normalizeH="0" baseline="0" noProof="0">
                <a:ln>
                  <a:noFill/>
                </a:ln>
                <a:solidFill>
                  <a:prstClr val="black">
                    <a:alpha val="80000"/>
                  </a:prstClr>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13</a:t>
            </a:fld>
            <a:endParaRPr kumimoji="0" lang="en-US" altLang="en-US" sz="1900" b="1" i="0" u="none" strike="noStrike" kern="1200" cap="none" spc="0" normalizeH="0" baseline="0" noProof="0">
              <a:ln>
                <a:noFill/>
              </a:ln>
              <a:solidFill>
                <a:prstClr val="black">
                  <a:alpha val="80000"/>
                </a:prstClr>
              </a:solidFill>
              <a:effectLst/>
              <a:uLnTx/>
              <a:uFillTx/>
              <a:latin typeface="Times New Roman" panose="02020603050405020304" pitchFamily="18" charset="0"/>
              <a:ea typeface="+mn-ea"/>
              <a:cs typeface="+mn-cs"/>
            </a:endParaRPr>
          </a:p>
        </p:txBody>
      </p:sp>
    </p:spTree>
  </p:cSld>
  <p:clrMapOvr>
    <a:overrideClrMapping bg1="dk1" tx1="lt1" bg2="dk2" tx2="lt2" accent1="accent1" accent2="accent2" accent3="accent3" accent4="accent4" accent5="accent5" accent6="accent6" hlink="hlink" folHlink="folHlink"/>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3036CBEA-0CB8-44FF-A8CD-4F15493513C4}"/>
              </a:ext>
            </a:extLst>
          </p:cNvPr>
          <p:cNvSpPr>
            <a:spLocks noGrp="1" noChangeArrowheads="1"/>
          </p:cNvSpPr>
          <p:nvPr>
            <p:ph type="title"/>
          </p:nvPr>
        </p:nvSpPr>
        <p:spPr>
          <a:xfrm>
            <a:off x="2020888" y="266700"/>
            <a:ext cx="8229600" cy="1143000"/>
          </a:xfrm>
        </p:spPr>
        <p:txBody>
          <a:bodyPr/>
          <a:lstStyle/>
          <a:p>
            <a:pPr eaLnBrk="1" hangingPunct="1"/>
            <a:r>
              <a:rPr lang="en-US" altLang="en-US">
                <a:latin typeface="Times New Roman" panose="02020603050405020304" pitchFamily="18" charset="0"/>
              </a:rPr>
              <a:t>Spoilage Metric</a:t>
            </a:r>
          </a:p>
        </p:txBody>
      </p:sp>
      <p:pic>
        <p:nvPicPr>
          <p:cNvPr id="132099" name="Picture 5" descr="boomerang">
            <a:extLst>
              <a:ext uri="{FF2B5EF4-FFF2-40B4-BE49-F238E27FC236}">
                <a16:creationId xmlns:a16="http://schemas.microsoft.com/office/drawing/2014/main" id="{F18CCE52-94DE-4758-ACED-39BFD2461FC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311526" y="2852739"/>
            <a:ext cx="6442075" cy="3462337"/>
          </a:xfrm>
        </p:spPr>
      </p:pic>
      <p:sp>
        <p:nvSpPr>
          <p:cNvPr id="132100" name="Rectangle 19">
            <a:extLst>
              <a:ext uri="{FF2B5EF4-FFF2-40B4-BE49-F238E27FC236}">
                <a16:creationId xmlns:a16="http://schemas.microsoft.com/office/drawing/2014/main" id="{53C5FA97-F86A-46AB-BE30-11DC60A178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7E2D22F-5FF2-49AA-AD2A-E475D5B8FE8A}" type="slidenum">
              <a:rPr kumimoji="0" lang="en-US" altLang="en-US" sz="1200" b="1" i="0" u="none" strike="noStrike" kern="1200" cap="none" spc="0" normalizeH="0" baseline="0" noProof="0">
                <a:ln>
                  <a:noFill/>
                </a:ln>
                <a:solidFill>
                  <a:srgbClr val="045C75"/>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1" i="0" u="none" strike="noStrike" kern="1200" cap="none" spc="0" normalizeH="0" baseline="0" noProof="0">
              <a:ln>
                <a:noFill/>
              </a:ln>
              <a:solidFill>
                <a:srgbClr val="045C75"/>
              </a:solidFill>
              <a:effectLst/>
              <a:uLnTx/>
              <a:uFillTx/>
              <a:latin typeface="Times New Roman" panose="02020603050405020304" pitchFamily="18" charset="0"/>
              <a:ea typeface="+mn-ea"/>
              <a:cs typeface="+mn-cs"/>
            </a:endParaRPr>
          </a:p>
        </p:txBody>
      </p:sp>
      <p:graphicFrame>
        <p:nvGraphicFramePr>
          <p:cNvPr id="132101" name="Object 6">
            <a:extLst>
              <a:ext uri="{FF2B5EF4-FFF2-40B4-BE49-F238E27FC236}">
                <a16:creationId xmlns:a16="http://schemas.microsoft.com/office/drawing/2014/main" id="{03944B94-1683-47CA-BC72-6DB966226F89}"/>
              </a:ext>
            </a:extLst>
          </p:cNvPr>
          <p:cNvGraphicFramePr>
            <a:graphicFrameLocks noGrp="1" noChangeAspect="1"/>
          </p:cNvGraphicFramePr>
          <p:nvPr>
            <p:ph sz="half" idx="4294967295"/>
          </p:nvPr>
        </p:nvGraphicFramePr>
        <p:xfrm>
          <a:off x="2166939" y="1409701"/>
          <a:ext cx="6789737" cy="1312863"/>
        </p:xfrm>
        <a:graphic>
          <a:graphicData uri="http://schemas.openxmlformats.org/presentationml/2006/ole">
            <mc:AlternateContent xmlns:mc="http://schemas.openxmlformats.org/markup-compatibility/2006">
              <mc:Choice xmlns:v="urn:schemas-microsoft-com:vml" Requires="v">
                <p:oleObj name="Equation" r:id="rId4" imgW="3416300" imgH="660400" progId="Equation.3">
                  <p:embed/>
                </p:oleObj>
              </mc:Choice>
              <mc:Fallback>
                <p:oleObj name="Equation" r:id="rId4" imgW="3416300" imgH="660400" progId="Equation.3">
                  <p:embed/>
                  <p:pic>
                    <p:nvPicPr>
                      <p:cNvPr id="132101" name="Object 6">
                        <a:extLst>
                          <a:ext uri="{FF2B5EF4-FFF2-40B4-BE49-F238E27FC236}">
                            <a16:creationId xmlns:a16="http://schemas.microsoft.com/office/drawing/2014/main" id="{03944B94-1683-47CA-BC72-6DB966226F89}"/>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939" y="1409701"/>
                        <a:ext cx="6789737"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146" name="Rectangle 2">
            <a:extLst>
              <a:ext uri="{FF2B5EF4-FFF2-40B4-BE49-F238E27FC236}">
                <a16:creationId xmlns:a16="http://schemas.microsoft.com/office/drawing/2014/main" id="{40D85182-4E93-43C2-889A-DD848638F423}"/>
              </a:ext>
            </a:extLst>
          </p:cNvPr>
          <p:cNvSpPr>
            <a:spLocks noGrp="1" noChangeArrowheads="1"/>
          </p:cNvSpPr>
          <p:nvPr>
            <p:ph type="title"/>
          </p:nvPr>
        </p:nvSpPr>
        <p:spPr>
          <a:xfrm>
            <a:off x="630936" y="639520"/>
            <a:ext cx="3429000" cy="1719072"/>
          </a:xfrm>
        </p:spPr>
        <p:txBody>
          <a:bodyPr vert="horz" lIns="91440" tIns="45720" rIns="91440" bIns="45720" rtlCol="0" anchor="b">
            <a:normAutofit/>
          </a:bodyPr>
          <a:lstStyle/>
          <a:p>
            <a:r>
              <a:rPr lang="en-US" altLang="en-US" sz="5400" kern="1200">
                <a:solidFill>
                  <a:schemeClr val="tx1"/>
                </a:solidFill>
                <a:latin typeface="+mj-lt"/>
                <a:ea typeface="+mj-ea"/>
                <a:cs typeface="+mj-cs"/>
              </a:rPr>
              <a:t>Spoilage Metric</a:t>
            </a:r>
          </a:p>
        </p:txBody>
      </p:sp>
      <p:sp>
        <p:nvSpPr>
          <p:cNvPr id="7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4147" name="Picture 5" descr="boomerangspoilage">
            <a:extLst>
              <a:ext uri="{FF2B5EF4-FFF2-40B4-BE49-F238E27FC236}">
                <a16:creationId xmlns:a16="http://schemas.microsoft.com/office/drawing/2014/main" id="{3B9C00D3-9E5A-4234-ABC1-17A0C380EC4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654296" y="1562310"/>
            <a:ext cx="6903720" cy="3733379"/>
          </a:xfrm>
          <a:prstGeom prst="rect">
            <a:avLst/>
          </a:prstGeom>
        </p:spPr>
      </p:pic>
      <p:sp>
        <p:nvSpPr>
          <p:cNvPr id="134148" name="Rectangle 19">
            <a:extLst>
              <a:ext uri="{FF2B5EF4-FFF2-40B4-BE49-F238E27FC236}">
                <a16:creationId xmlns:a16="http://schemas.microsoft.com/office/drawing/2014/main" id="{598B8915-72D0-4717-AEAB-477A7E99A4E3}"/>
              </a:ext>
            </a:extLst>
          </p:cNvPr>
          <p:cNvSpPr>
            <a:spLocks noGrp="1" noChangeArrowheads="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 anchorCtr="0" compatLnSpc="1">
            <a:prstTxWarp prst="textNoShape">
              <a:avLst/>
            </a:prstTxWarp>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D8342C5A-9257-4A47-8B8D-A7E6D3800882}" type="slidenum">
              <a:rPr kumimoji="0" lang="en-US" altLang="en-US" sz="1200" b="1"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altLang="en-US" sz="1200" b="1"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194" name="Rectangle 2">
            <a:extLst>
              <a:ext uri="{FF2B5EF4-FFF2-40B4-BE49-F238E27FC236}">
                <a16:creationId xmlns:a16="http://schemas.microsoft.com/office/drawing/2014/main" id="{118635E0-F78C-4713-8DF9-57EB033891CC}"/>
              </a:ext>
            </a:extLst>
          </p:cNvPr>
          <p:cNvSpPr>
            <a:spLocks noGrp="1" noChangeArrowheads="1"/>
          </p:cNvSpPr>
          <p:nvPr>
            <p:ph type="title"/>
          </p:nvPr>
        </p:nvSpPr>
        <p:spPr>
          <a:xfrm>
            <a:off x="804672" y="640080"/>
            <a:ext cx="3282696" cy="5257800"/>
          </a:xfrm>
        </p:spPr>
        <p:txBody>
          <a:bodyPr>
            <a:normAutofit/>
          </a:bodyPr>
          <a:lstStyle/>
          <a:p>
            <a:pPr eaLnBrk="1" hangingPunct="1"/>
            <a:r>
              <a:rPr lang="en-US" altLang="en-US">
                <a:solidFill>
                  <a:schemeClr val="bg1"/>
                </a:solidFill>
                <a:latin typeface="Times New Roman" panose="02020603050405020304" pitchFamily="18" charset="0"/>
              </a:rPr>
              <a:t>Spoilage Metric</a:t>
            </a:r>
          </a:p>
        </p:txBody>
      </p:sp>
      <p:sp>
        <p:nvSpPr>
          <p:cNvPr id="136195" name="Rectangle 3">
            <a:extLst>
              <a:ext uri="{FF2B5EF4-FFF2-40B4-BE49-F238E27FC236}">
                <a16:creationId xmlns:a16="http://schemas.microsoft.com/office/drawing/2014/main" id="{445E1CE3-DF0B-4A07-9516-FF4126F940A8}"/>
              </a:ext>
            </a:extLst>
          </p:cNvPr>
          <p:cNvSpPr>
            <a:spLocks noGrp="1" noChangeArrowheads="1"/>
          </p:cNvSpPr>
          <p:nvPr>
            <p:ph idx="1"/>
          </p:nvPr>
        </p:nvSpPr>
        <p:spPr>
          <a:xfrm>
            <a:off x="5358384" y="640081"/>
            <a:ext cx="6024654" cy="5257800"/>
          </a:xfrm>
        </p:spPr>
        <p:txBody>
          <a:bodyPr anchor="ctr">
            <a:normAutofit/>
          </a:bodyPr>
          <a:lstStyle/>
          <a:p>
            <a:pPr eaLnBrk="1" hangingPunct="1"/>
            <a:r>
              <a:rPr lang="en-US" altLang="en-US" sz="2400">
                <a:latin typeface="Times New Roman" panose="02020603050405020304" pitchFamily="18" charset="0"/>
              </a:rPr>
              <a:t>The spoilage value for the Boomerang test project is 2.2</a:t>
            </a:r>
          </a:p>
          <a:p>
            <a:pPr eaLnBrk="1" hangingPunct="1"/>
            <a:r>
              <a:rPr lang="en-US" altLang="en-US" sz="2400">
                <a:latin typeface="Times New Roman" panose="02020603050405020304" pitchFamily="18" charset="0"/>
              </a:rPr>
              <a:t>A spoilage value close to 1 is an indication of a more effective defect discovery process</a:t>
            </a:r>
          </a:p>
          <a:p>
            <a:pPr eaLnBrk="1" hangingPunct="1"/>
            <a:r>
              <a:rPr lang="en-US" altLang="en-US" sz="2400">
                <a:latin typeface="Times New Roman" panose="02020603050405020304" pitchFamily="18" charset="0"/>
              </a:rPr>
              <a:t>As an absolute value, the spoilage metric has little meaning</a:t>
            </a:r>
          </a:p>
          <a:p>
            <a:pPr eaLnBrk="1" hangingPunct="1"/>
            <a:r>
              <a:rPr lang="en-US" altLang="en-US" sz="2400">
                <a:latin typeface="Times New Roman" panose="02020603050405020304" pitchFamily="18" charset="0"/>
              </a:rPr>
              <a:t>This metric is useful in measuring the long-term trend of test effectiveness in an organization</a:t>
            </a:r>
          </a:p>
          <a:p>
            <a:pPr eaLnBrk="1" hangingPunct="1"/>
            <a:endParaRPr lang="en-US" altLang="en-US" sz="2400">
              <a:latin typeface="Times New Roman" panose="02020603050405020304" pitchFamily="18" charset="0"/>
            </a:endParaRPr>
          </a:p>
        </p:txBody>
      </p:sp>
      <p:sp>
        <p:nvSpPr>
          <p:cNvPr id="136196" name="Rectangle 19">
            <a:extLst>
              <a:ext uri="{FF2B5EF4-FFF2-40B4-BE49-F238E27FC236}">
                <a16:creationId xmlns:a16="http://schemas.microsoft.com/office/drawing/2014/main" id="{3F3D1B51-0A70-4948-A5BF-F7FFE3D2C7F1}"/>
              </a:ext>
            </a:extLst>
          </p:cNvPr>
          <p:cNvSpPr>
            <a:spLocks noGrp="1" noChangeArrowheads="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fld id="{9422DB19-21C6-44E8-8298-0D8537C28FBC}" type="slidenum">
              <a:rPr kumimoji="0" lang="en-US" altLang="en-US" sz="1900" b="1" i="0" u="none" strike="noStrike" kern="1200" cap="none" spc="0" normalizeH="0" baseline="0" noProof="0">
                <a:ln>
                  <a:noFill/>
                </a:ln>
                <a:solidFill>
                  <a:srgbClr val="FAFD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16</a:t>
            </a:fld>
            <a:endParaRPr kumimoji="0" lang="en-US" altLang="en-US" sz="1900" b="1" i="0" u="none" strike="noStrike" kern="1200" cap="none" spc="0" normalizeH="0" baseline="0" noProof="0">
              <a:ln>
                <a:noFill/>
              </a:ln>
              <a:solidFill>
                <a:srgbClr val="FAFD00"/>
              </a:solidFill>
              <a:effectLst/>
              <a:uLnTx/>
              <a:uFillTx/>
              <a:latin typeface="Times New Roman" panose="02020603050405020304" pitchFamily="18" charset="0"/>
              <a:ea typeface="+mn-ea"/>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ile of books with an apple on top">
            <a:extLst>
              <a:ext uri="{FF2B5EF4-FFF2-40B4-BE49-F238E27FC236}">
                <a16:creationId xmlns:a16="http://schemas.microsoft.com/office/drawing/2014/main" id="{D85F5276-F58B-DADC-EA5B-68554D754D5A}"/>
              </a:ext>
            </a:extLst>
          </p:cNvPr>
          <p:cNvPicPr>
            <a:picLocks noChangeAspect="1"/>
          </p:cNvPicPr>
          <p:nvPr/>
        </p:nvPicPr>
        <p:blipFill rotWithShape="1">
          <a:blip r:embed="rId2"/>
          <a:srcRect t="12406" b="1259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0B41E0-049F-9ED1-8C20-EE17DEFA383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	TEST YOUR KNOWLEDGE</a:t>
            </a:r>
          </a:p>
        </p:txBody>
      </p:sp>
    </p:spTree>
    <p:extLst>
      <p:ext uri="{BB962C8B-B14F-4D97-AF65-F5344CB8AC3E}">
        <p14:creationId xmlns:p14="http://schemas.microsoft.com/office/powerpoint/2010/main" val="1576639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2B3599-7525-687A-56AC-3736311AE6E1}"/>
              </a:ext>
            </a:extLst>
          </p:cNvPr>
          <p:cNvPicPr>
            <a:picLocks noGrp="1" noChangeAspect="1"/>
          </p:cNvPicPr>
          <p:nvPr>
            <p:ph idx="1"/>
          </p:nvPr>
        </p:nvPicPr>
        <p:blipFill>
          <a:blip r:embed="rId2"/>
          <a:stretch>
            <a:fillRect/>
          </a:stretch>
        </p:blipFill>
        <p:spPr>
          <a:xfrm>
            <a:off x="643467" y="1861396"/>
            <a:ext cx="10905066" cy="3135206"/>
          </a:xfrm>
          <a:prstGeom prst="rect">
            <a:avLst/>
          </a:prstGeom>
        </p:spPr>
      </p:pic>
    </p:spTree>
    <p:extLst>
      <p:ext uri="{BB962C8B-B14F-4D97-AF65-F5344CB8AC3E}">
        <p14:creationId xmlns:p14="http://schemas.microsoft.com/office/powerpoint/2010/main" val="2663734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C8659A-F8E8-49BA-29F9-A85B8A22A764}"/>
              </a:ext>
            </a:extLst>
          </p:cNvPr>
          <p:cNvPicPr>
            <a:picLocks noGrp="1" noChangeAspect="1"/>
          </p:cNvPicPr>
          <p:nvPr>
            <p:ph idx="1"/>
          </p:nvPr>
        </p:nvPicPr>
        <p:blipFill rotWithShape="1">
          <a:blip r:embed="rId2"/>
          <a:srcRect r="12847" b="1"/>
          <a:stretch/>
        </p:blipFill>
        <p:spPr>
          <a:xfrm>
            <a:off x="865141" y="871147"/>
            <a:ext cx="10488660" cy="5114714"/>
          </a:xfrm>
          <a:prstGeom prst="rect">
            <a:avLst/>
          </a:prstGeom>
        </p:spPr>
      </p:pic>
      <p:cxnSp>
        <p:nvCxnSpPr>
          <p:cNvPr id="10" name="Straight Connector 9">
            <a:extLst>
              <a:ext uri="{FF2B5EF4-FFF2-40B4-BE49-F238E27FC236}">
                <a16:creationId xmlns:a16="http://schemas.microsoft.com/office/drawing/2014/main" id="{1D2C85F1-A25E-ACF0-F435-AF8D6EFBD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35585" y="871147"/>
            <a:ext cx="0" cy="511471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4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6AC5-537E-D39E-9CE1-A39994979EC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E6A2FA0-4FE0-2E05-0A06-FA08D6855A8A}"/>
              </a:ext>
            </a:extLst>
          </p:cNvPr>
          <p:cNvSpPr>
            <a:spLocks noGrp="1"/>
          </p:cNvSpPr>
          <p:nvPr>
            <p:ph idx="1"/>
          </p:nvPr>
        </p:nvSpPr>
        <p:spPr/>
        <p:txBody>
          <a:bodyPr/>
          <a:lstStyle/>
          <a:p>
            <a:r>
              <a:rPr lang="en-US" dirty="0"/>
              <a:t>Beta Testing</a:t>
            </a:r>
          </a:p>
          <a:p>
            <a:r>
              <a:rPr lang="en-US" dirty="0"/>
              <a:t>DRE METRIC</a:t>
            </a:r>
          </a:p>
          <a:p>
            <a:r>
              <a:rPr lang="en-US" dirty="0"/>
              <a:t>SPOLIAGE METRIC</a:t>
            </a:r>
          </a:p>
          <a:p>
            <a:r>
              <a:rPr lang="en-US" dirty="0"/>
              <a:t>RISK MANAGEMENT</a:t>
            </a:r>
          </a:p>
          <a:p>
            <a:r>
              <a:rPr lang="en-US" dirty="0"/>
              <a:t>WIN-WIN ANALYSIS</a:t>
            </a:r>
          </a:p>
          <a:p>
            <a:r>
              <a:rPr lang="en-US" dirty="0"/>
              <a:t>TRACEABILITY TO MITIGATE RISKS</a:t>
            </a:r>
          </a:p>
          <a:p>
            <a:endParaRPr lang="en-US" dirty="0"/>
          </a:p>
        </p:txBody>
      </p:sp>
      <p:sp>
        <p:nvSpPr>
          <p:cNvPr id="4" name="Slide Number Placeholder 3">
            <a:extLst>
              <a:ext uri="{FF2B5EF4-FFF2-40B4-BE49-F238E27FC236}">
                <a16:creationId xmlns:a16="http://schemas.microsoft.com/office/drawing/2014/main" id="{9CC6B83D-4268-3884-94B2-A72F188AA816}"/>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2520890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a:extLst>
              <a:ext uri="{FF2B5EF4-FFF2-40B4-BE49-F238E27FC236}">
                <a16:creationId xmlns:a16="http://schemas.microsoft.com/office/drawing/2014/main" id="{3BE90F45-A2B6-F6F8-9A85-2D633F4DCC4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095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8367-CE31-584C-8287-DAB30BB740E5}"/>
              </a:ext>
            </a:extLst>
          </p:cNvPr>
          <p:cNvSpPr>
            <a:spLocks noGrp="1"/>
          </p:cNvSpPr>
          <p:nvPr>
            <p:ph type="title"/>
          </p:nvPr>
        </p:nvSpPr>
        <p:spPr/>
        <p:txBody>
          <a:bodyPr/>
          <a:lstStyle/>
          <a:p>
            <a:r>
              <a:rPr lang="en-US" dirty="0"/>
              <a:t>Risk Management</a:t>
            </a:r>
          </a:p>
        </p:txBody>
      </p:sp>
      <p:sp>
        <p:nvSpPr>
          <p:cNvPr id="3" name="Content Placeholder 2">
            <a:extLst>
              <a:ext uri="{FF2B5EF4-FFF2-40B4-BE49-F238E27FC236}">
                <a16:creationId xmlns:a16="http://schemas.microsoft.com/office/drawing/2014/main" id="{FDC821F7-AEFB-EE4A-BF02-B34510AA0D71}"/>
              </a:ext>
            </a:extLst>
          </p:cNvPr>
          <p:cNvSpPr>
            <a:spLocks noGrp="1"/>
          </p:cNvSpPr>
          <p:nvPr>
            <p:ph idx="1"/>
          </p:nvPr>
        </p:nvSpPr>
        <p:spPr>
          <a:xfrm>
            <a:off x="1069848" y="2121408"/>
            <a:ext cx="6291651" cy="4050792"/>
          </a:xfrm>
        </p:spPr>
        <p:txBody>
          <a:bodyPr>
            <a:normAutofit fontScale="92500"/>
          </a:bodyPr>
          <a:lstStyle/>
          <a:p>
            <a:r>
              <a:rPr lang="en-GB" b="1" dirty="0">
                <a:solidFill>
                  <a:srgbClr val="7030A0"/>
                </a:solidFill>
              </a:rPr>
              <a:t>Risk management </a:t>
            </a:r>
            <a:r>
              <a:rPr lang="en-GB" dirty="0"/>
              <a:t>is concerned with identifying risks and drawing up plans to avoid/minimize their impact on a project.</a:t>
            </a:r>
          </a:p>
          <a:p>
            <a:r>
              <a:rPr lang="en-GB" dirty="0"/>
              <a:t>You need to be able to </a:t>
            </a:r>
            <a:r>
              <a:rPr lang="en-GB" dirty="0">
                <a:solidFill>
                  <a:srgbClr val="FC631C"/>
                </a:solidFill>
              </a:rPr>
              <a:t>anticipate risks</a:t>
            </a:r>
            <a:r>
              <a:rPr lang="en-GB" dirty="0"/>
              <a:t>, </a:t>
            </a:r>
            <a:r>
              <a:rPr lang="en-GB" dirty="0">
                <a:solidFill>
                  <a:srgbClr val="FC631C"/>
                </a:solidFill>
              </a:rPr>
              <a:t>understand the impact</a:t>
            </a:r>
            <a:r>
              <a:rPr lang="en-GB" dirty="0">
                <a:solidFill>
                  <a:srgbClr val="0070C0"/>
                </a:solidFill>
              </a:rPr>
              <a:t> </a:t>
            </a:r>
            <a:r>
              <a:rPr lang="en-GB" dirty="0"/>
              <a:t>of these risks on the project, and </a:t>
            </a:r>
            <a:r>
              <a:rPr lang="en-GB" dirty="0">
                <a:solidFill>
                  <a:srgbClr val="FC631C"/>
                </a:solidFill>
              </a:rPr>
              <a:t>take steps to avoid these risks</a:t>
            </a:r>
            <a:r>
              <a:rPr lang="en-GB" dirty="0"/>
              <a:t>. </a:t>
            </a:r>
          </a:p>
          <a:p>
            <a:endParaRPr lang="en-US" dirty="0"/>
          </a:p>
        </p:txBody>
      </p:sp>
      <p:sp>
        <p:nvSpPr>
          <p:cNvPr id="4" name="Slide Number Placeholder 3">
            <a:extLst>
              <a:ext uri="{FF2B5EF4-FFF2-40B4-BE49-F238E27FC236}">
                <a16:creationId xmlns:a16="http://schemas.microsoft.com/office/drawing/2014/main" id="{85070CB1-3420-224B-A05F-16AA645EA3B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028" name="Picture 4" descr="Risk Management Logo png download - 880*726 - Free Transparent Risk  Management png Download. - CleanPNG / KissPNG">
            <a:extLst>
              <a:ext uri="{FF2B5EF4-FFF2-40B4-BE49-F238E27FC236}">
                <a16:creationId xmlns:a16="http://schemas.microsoft.com/office/drawing/2014/main" id="{9381CDF0-56ED-3A49-B99A-25B3FD265D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466261" y="1920274"/>
            <a:ext cx="4484947" cy="368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15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3CAA-8FF0-8043-8BB6-ED2078AB4C47}"/>
              </a:ext>
            </a:extLst>
          </p:cNvPr>
          <p:cNvSpPr>
            <a:spLocks noGrp="1"/>
          </p:cNvSpPr>
          <p:nvPr>
            <p:ph type="title"/>
          </p:nvPr>
        </p:nvSpPr>
        <p:spPr/>
        <p:txBody>
          <a:bodyPr/>
          <a:lstStyle/>
          <a:p>
            <a:r>
              <a:rPr lang="en-US" dirty="0"/>
              <a:t>Risk Management</a:t>
            </a:r>
          </a:p>
        </p:txBody>
      </p:sp>
      <p:sp>
        <p:nvSpPr>
          <p:cNvPr id="3" name="Content Placeholder 2">
            <a:extLst>
              <a:ext uri="{FF2B5EF4-FFF2-40B4-BE49-F238E27FC236}">
                <a16:creationId xmlns:a16="http://schemas.microsoft.com/office/drawing/2014/main" id="{C7410DF4-ABC5-D249-BDF6-6A1E31F0B0BA}"/>
              </a:ext>
            </a:extLst>
          </p:cNvPr>
          <p:cNvSpPr>
            <a:spLocks noGrp="1"/>
          </p:cNvSpPr>
          <p:nvPr>
            <p:ph idx="1"/>
          </p:nvPr>
        </p:nvSpPr>
        <p:spPr/>
        <p:txBody>
          <a:bodyPr>
            <a:normAutofit/>
          </a:bodyPr>
          <a:lstStyle/>
          <a:p>
            <a:r>
              <a:rPr lang="en-GB" dirty="0"/>
              <a:t>Risk management is important because of the inherent </a:t>
            </a:r>
            <a:r>
              <a:rPr lang="en-GB" dirty="0">
                <a:solidFill>
                  <a:srgbClr val="FF0000"/>
                </a:solidFill>
              </a:rPr>
              <a:t>uncertainties</a:t>
            </a:r>
            <a:r>
              <a:rPr lang="en-GB" dirty="0"/>
              <a:t> in software development. </a:t>
            </a:r>
          </a:p>
          <a:p>
            <a:pPr marL="0" indent="0">
              <a:buNone/>
            </a:pPr>
            <a:br>
              <a:rPr lang="en-US" i="1" dirty="0">
                <a:solidFill>
                  <a:srgbClr val="0070C0"/>
                </a:solidFill>
              </a:rPr>
            </a:br>
            <a:endParaRPr lang="en-US" i="1" dirty="0">
              <a:solidFill>
                <a:srgbClr val="0070C0"/>
              </a:solidFill>
            </a:endParaRPr>
          </a:p>
          <a:p>
            <a:pPr marL="0" indent="0" algn="ctr">
              <a:buNone/>
            </a:pPr>
            <a:r>
              <a:rPr lang="en-US" i="1" dirty="0">
                <a:solidFill>
                  <a:srgbClr val="0070C0"/>
                </a:solidFill>
              </a:rPr>
              <a:t>Where do </a:t>
            </a:r>
            <a:r>
              <a:rPr lang="en-GB" i="1" dirty="0">
                <a:solidFill>
                  <a:srgbClr val="0070C0"/>
                </a:solidFill>
              </a:rPr>
              <a:t>uncertainties in software development stem from?</a:t>
            </a:r>
          </a:p>
          <a:p>
            <a:pPr marL="0" indent="0">
              <a:buNone/>
            </a:pPr>
            <a:endParaRPr lang="en-US" i="1" dirty="0">
              <a:solidFill>
                <a:srgbClr val="0070C0"/>
              </a:solidFill>
            </a:endParaRPr>
          </a:p>
        </p:txBody>
      </p:sp>
      <p:sp>
        <p:nvSpPr>
          <p:cNvPr id="4" name="Slide Number Placeholder 3">
            <a:extLst>
              <a:ext uri="{FF2B5EF4-FFF2-40B4-BE49-F238E27FC236}">
                <a16:creationId xmlns:a16="http://schemas.microsoft.com/office/drawing/2014/main" id="{1681B224-80F4-8841-9B4F-93A47F87CE9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18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20CFB-8785-7C46-87F1-2D66020A1427}"/>
              </a:ext>
            </a:extLst>
          </p:cNvPr>
          <p:cNvSpPr>
            <a:spLocks noGrp="1"/>
          </p:cNvSpPr>
          <p:nvPr>
            <p:ph type="title"/>
          </p:nvPr>
        </p:nvSpPr>
        <p:spPr/>
        <p:txBody>
          <a:bodyPr/>
          <a:lstStyle/>
          <a:p>
            <a:r>
              <a:rPr lang="en-US" dirty="0"/>
              <a:t>Risk Classification</a:t>
            </a:r>
          </a:p>
        </p:txBody>
      </p:sp>
      <p:sp>
        <p:nvSpPr>
          <p:cNvPr id="3" name="Content Placeholder 2">
            <a:extLst>
              <a:ext uri="{FF2B5EF4-FFF2-40B4-BE49-F238E27FC236}">
                <a16:creationId xmlns:a16="http://schemas.microsoft.com/office/drawing/2014/main" id="{CE3917BA-DAB8-794D-85D0-72AEC19FA82B}"/>
              </a:ext>
            </a:extLst>
          </p:cNvPr>
          <p:cNvSpPr>
            <a:spLocks noGrp="1"/>
          </p:cNvSpPr>
          <p:nvPr>
            <p:ph idx="1"/>
          </p:nvPr>
        </p:nvSpPr>
        <p:spPr>
          <a:xfrm>
            <a:off x="1069848" y="2121407"/>
            <a:ext cx="10058400" cy="4516501"/>
          </a:xfrm>
        </p:spPr>
        <p:txBody>
          <a:bodyPr>
            <a:normAutofit fontScale="92500" lnSpcReduction="20000"/>
          </a:bodyPr>
          <a:lstStyle/>
          <a:p>
            <a:r>
              <a:rPr lang="en-GB" dirty="0"/>
              <a:t>There are two dimensions for risk classification:</a:t>
            </a:r>
          </a:p>
          <a:p>
            <a:pPr lvl="1">
              <a:buFont typeface="Courier New" panose="02070309020205020404" pitchFamily="49" charset="0"/>
              <a:buChar char="o"/>
            </a:pPr>
            <a:r>
              <a:rPr lang="en-GB" dirty="0"/>
              <a:t>The </a:t>
            </a:r>
            <a:r>
              <a:rPr lang="en-GB" dirty="0">
                <a:solidFill>
                  <a:srgbClr val="FC631C"/>
                </a:solidFill>
              </a:rPr>
              <a:t>type of risk</a:t>
            </a:r>
            <a:endParaRPr lang="en-GB" dirty="0"/>
          </a:p>
          <a:p>
            <a:pPr lvl="1">
              <a:buFont typeface="Courier New" panose="02070309020205020404" pitchFamily="49" charset="0"/>
              <a:buChar char="o"/>
            </a:pPr>
            <a:r>
              <a:rPr lang="en-GB" dirty="0"/>
              <a:t>The </a:t>
            </a:r>
            <a:r>
              <a:rPr lang="en-GB" dirty="0">
                <a:solidFill>
                  <a:srgbClr val="FC631C"/>
                </a:solidFill>
              </a:rPr>
              <a:t>components affected</a:t>
            </a:r>
            <a:r>
              <a:rPr lang="en-GB" dirty="0"/>
              <a:t> by the risk</a:t>
            </a:r>
          </a:p>
          <a:p>
            <a:pPr marL="17463" indent="0">
              <a:buNone/>
            </a:pPr>
            <a:br>
              <a:rPr lang="en-GB" sz="3200" b="1" i="1" dirty="0">
                <a:solidFill>
                  <a:srgbClr val="FF0000"/>
                </a:solidFill>
              </a:rPr>
            </a:br>
            <a:r>
              <a:rPr lang="en-GB" sz="3200" b="1" i="1" dirty="0">
                <a:solidFill>
                  <a:srgbClr val="FF0000"/>
                </a:solidFill>
              </a:rPr>
              <a:t>1) Project risks</a:t>
            </a:r>
            <a:endParaRPr lang="en-GB" sz="3200" b="1" i="1" dirty="0">
              <a:solidFill>
                <a:srgbClr val="0070C0"/>
              </a:solidFill>
            </a:endParaRPr>
          </a:p>
          <a:p>
            <a:pPr lvl="2">
              <a:buFont typeface="Arial" panose="020B0604020202020204" pitchFamily="34" charset="0"/>
              <a:buChar char="•"/>
            </a:pPr>
            <a:r>
              <a:rPr lang="en-GB" sz="3000" dirty="0"/>
              <a:t>Schedule or resources</a:t>
            </a:r>
            <a:endParaRPr lang="en-GB" sz="3000" i="1" dirty="0">
              <a:solidFill>
                <a:srgbClr val="0070C0"/>
              </a:solidFill>
            </a:endParaRPr>
          </a:p>
          <a:p>
            <a:pPr marL="17463" indent="0">
              <a:buNone/>
            </a:pPr>
            <a:r>
              <a:rPr lang="en-GB" sz="3200" b="1" i="1" dirty="0">
                <a:solidFill>
                  <a:srgbClr val="FF0000"/>
                </a:solidFill>
              </a:rPr>
              <a:t>2) Product risks</a:t>
            </a:r>
            <a:endParaRPr lang="en-GB" sz="3200" b="1" i="1" dirty="0">
              <a:solidFill>
                <a:srgbClr val="0070C0"/>
              </a:solidFill>
            </a:endParaRPr>
          </a:p>
          <a:p>
            <a:pPr lvl="2">
              <a:buFont typeface="Arial" panose="020B0604020202020204" pitchFamily="34" charset="0"/>
              <a:buChar char="•"/>
            </a:pPr>
            <a:r>
              <a:rPr lang="en-GB" sz="3000" dirty="0"/>
              <a:t>The quality or performance of the software being developed</a:t>
            </a:r>
            <a:endParaRPr lang="en-GB" sz="3000" i="1" dirty="0">
              <a:solidFill>
                <a:srgbClr val="0070C0"/>
              </a:solidFill>
            </a:endParaRPr>
          </a:p>
          <a:p>
            <a:pPr marL="17463" indent="0">
              <a:buNone/>
            </a:pPr>
            <a:r>
              <a:rPr lang="en-GB" sz="3200" b="1" i="1" dirty="0">
                <a:solidFill>
                  <a:srgbClr val="FF0000"/>
                </a:solidFill>
              </a:rPr>
              <a:t>3) Business risks</a:t>
            </a:r>
            <a:endParaRPr lang="en-GB" sz="3200" b="1" i="1" dirty="0">
              <a:solidFill>
                <a:srgbClr val="0070C0"/>
              </a:solidFill>
            </a:endParaRPr>
          </a:p>
          <a:p>
            <a:pPr lvl="2">
              <a:buFont typeface="Arial" panose="020B0604020202020204" pitchFamily="34" charset="0"/>
              <a:buChar char="•"/>
            </a:pPr>
            <a:r>
              <a:rPr lang="en-GB" sz="3000" dirty="0"/>
              <a:t>The organization developing or obtaining the software</a:t>
            </a:r>
            <a:endParaRPr lang="en-US" sz="3000" dirty="0"/>
          </a:p>
        </p:txBody>
      </p:sp>
      <p:sp>
        <p:nvSpPr>
          <p:cNvPr id="4" name="Slide Number Placeholder 3">
            <a:extLst>
              <a:ext uri="{FF2B5EF4-FFF2-40B4-BE49-F238E27FC236}">
                <a16:creationId xmlns:a16="http://schemas.microsoft.com/office/drawing/2014/main" id="{71D733DA-D524-2849-9D71-58F1D136B67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050" name="Picture 2" descr="Blue logo, Computer Icons Risk assessment Risk management Business, risk,  company, service, people png | PNGWing">
            <a:extLst>
              <a:ext uri="{FF2B5EF4-FFF2-40B4-BE49-F238E27FC236}">
                <a16:creationId xmlns:a16="http://schemas.microsoft.com/office/drawing/2014/main" id="{35D91D56-AFEB-FF4D-8748-D243D6356B5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3418" r="24117"/>
          <a:stretch/>
        </p:blipFill>
        <p:spPr bwMode="auto">
          <a:xfrm>
            <a:off x="8810421" y="2514432"/>
            <a:ext cx="2090058" cy="2217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7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8D4A-C09D-BB45-9F1E-A40926FE4480}"/>
              </a:ext>
            </a:extLst>
          </p:cNvPr>
          <p:cNvSpPr>
            <a:spLocks noGrp="1"/>
          </p:cNvSpPr>
          <p:nvPr>
            <p:ph type="title"/>
          </p:nvPr>
        </p:nvSpPr>
        <p:spPr/>
        <p:txBody>
          <a:bodyPr/>
          <a:lstStyle/>
          <a:p>
            <a:r>
              <a:rPr lang="en-US" dirty="0"/>
              <a:t>Examples of risks</a:t>
            </a:r>
          </a:p>
        </p:txBody>
      </p:sp>
      <p:sp>
        <p:nvSpPr>
          <p:cNvPr id="4" name="Slide Number Placeholder 3">
            <a:extLst>
              <a:ext uri="{FF2B5EF4-FFF2-40B4-BE49-F238E27FC236}">
                <a16:creationId xmlns:a16="http://schemas.microsoft.com/office/drawing/2014/main" id="{677A0955-F0B8-2D43-8D40-79D33591117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aphicFrame>
        <p:nvGraphicFramePr>
          <p:cNvPr id="5" name="Content Placeholder 3">
            <a:extLst>
              <a:ext uri="{FF2B5EF4-FFF2-40B4-BE49-F238E27FC236}">
                <a16:creationId xmlns:a16="http://schemas.microsoft.com/office/drawing/2014/main" id="{008C3636-BFCF-084B-8F9A-E249380EEA33}"/>
              </a:ext>
            </a:extLst>
          </p:cNvPr>
          <p:cNvGraphicFramePr>
            <a:graphicFrameLocks noGrp="1"/>
          </p:cNvGraphicFramePr>
          <p:nvPr>
            <p:ph idx="1"/>
          </p:nvPr>
        </p:nvGraphicFramePr>
        <p:xfrm>
          <a:off x="1273628" y="2101669"/>
          <a:ext cx="9644743" cy="3839160"/>
        </p:xfrm>
        <a:graphic>
          <a:graphicData uri="http://schemas.openxmlformats.org/drawingml/2006/table">
            <a:tbl>
              <a:tblPr firstRow="1" bandRow="1">
                <a:tableStyleId>{5C22544A-7EE6-4342-B048-85BDC9FD1C3A}</a:tableStyleId>
              </a:tblPr>
              <a:tblGrid>
                <a:gridCol w="2520349">
                  <a:extLst>
                    <a:ext uri="{9D8B030D-6E8A-4147-A177-3AD203B41FA5}">
                      <a16:colId xmlns:a16="http://schemas.microsoft.com/office/drawing/2014/main" val="20000"/>
                    </a:ext>
                  </a:extLst>
                </a:gridCol>
                <a:gridCol w="2375259">
                  <a:extLst>
                    <a:ext uri="{9D8B030D-6E8A-4147-A177-3AD203B41FA5}">
                      <a16:colId xmlns:a16="http://schemas.microsoft.com/office/drawing/2014/main" val="20001"/>
                    </a:ext>
                  </a:extLst>
                </a:gridCol>
                <a:gridCol w="4749135">
                  <a:extLst>
                    <a:ext uri="{9D8B030D-6E8A-4147-A177-3AD203B41FA5}">
                      <a16:colId xmlns:a16="http://schemas.microsoft.com/office/drawing/2014/main" val="20002"/>
                    </a:ext>
                  </a:extLst>
                </a:gridCol>
              </a:tblGrid>
              <a:tr h="278580">
                <a:tc>
                  <a:txBody>
                    <a:bodyPr/>
                    <a:lstStyle/>
                    <a:p>
                      <a:pPr algn="ctr">
                        <a:spcAft>
                          <a:spcPts val="0"/>
                        </a:spcAft>
                      </a:pPr>
                      <a:r>
                        <a:rPr lang="en-GB" sz="1400" b="1" dirty="0">
                          <a:solidFill>
                            <a:srgbClr val="000000"/>
                          </a:solidFill>
                          <a:latin typeface="Arial"/>
                          <a:ea typeface="Times New Roman"/>
                          <a:cs typeface="Arial"/>
                        </a:rPr>
                        <a:t>Situation</a:t>
                      </a:r>
                    </a:p>
                  </a:txBody>
                  <a:tcPr marL="73025" marR="73025" marT="91440" marB="91440" anchor="ctr"/>
                </a:tc>
                <a:tc>
                  <a:txBody>
                    <a:bodyPr/>
                    <a:lstStyle/>
                    <a:p>
                      <a:pPr algn="ctr">
                        <a:spcAft>
                          <a:spcPts val="0"/>
                        </a:spcAft>
                      </a:pPr>
                      <a:r>
                        <a:rPr lang="en-GB" sz="1400" b="1" dirty="0">
                          <a:solidFill>
                            <a:srgbClr val="000000"/>
                          </a:solidFill>
                          <a:latin typeface="Arial"/>
                          <a:ea typeface="Times New Roman"/>
                          <a:cs typeface="Arial"/>
                        </a:rPr>
                        <a:t>Risk Class</a:t>
                      </a:r>
                    </a:p>
                  </a:txBody>
                  <a:tcPr marL="73025" marR="73025" marT="91440" marB="91440" anchor="ctr"/>
                </a:tc>
                <a:tc>
                  <a:txBody>
                    <a:bodyPr/>
                    <a:lstStyle/>
                    <a:p>
                      <a:pPr algn="ctr">
                        <a:spcAft>
                          <a:spcPts val="0"/>
                        </a:spcAft>
                      </a:pPr>
                      <a:r>
                        <a:rPr lang="en-GB" sz="1400" b="1" dirty="0">
                          <a:solidFill>
                            <a:srgbClr val="000000"/>
                          </a:solidFill>
                          <a:latin typeface="Arial"/>
                          <a:ea typeface="Times New Roman"/>
                          <a:cs typeface="Arial"/>
                        </a:rPr>
                        <a:t>Description</a:t>
                      </a:r>
                    </a:p>
                  </a:txBody>
                  <a:tcPr marL="73025" marR="73025" marT="91440" marB="91440"/>
                </a:tc>
                <a:extLst>
                  <a:ext uri="{0D108BD9-81ED-4DB2-BD59-A6C34878D82A}">
                    <a16:rowId xmlns:a16="http://schemas.microsoft.com/office/drawing/2014/main" val="10000"/>
                  </a:ext>
                </a:extLst>
              </a:tr>
              <a:tr h="364297">
                <a:tc>
                  <a:txBody>
                    <a:bodyPr/>
                    <a:lstStyle/>
                    <a:p>
                      <a:pPr algn="l">
                        <a:spcAft>
                          <a:spcPts val="0"/>
                        </a:spcAft>
                      </a:pPr>
                      <a:r>
                        <a:rPr lang="en-GB" sz="1400" dirty="0">
                          <a:solidFill>
                            <a:srgbClr val="000000"/>
                          </a:solidFill>
                          <a:latin typeface="Arial"/>
                          <a:ea typeface="Times New Roman"/>
                          <a:cs typeface="Arial"/>
                        </a:rPr>
                        <a:t>Staff turnover</a:t>
                      </a:r>
                    </a:p>
                  </a:txBody>
                  <a:tcPr marL="73025" marR="73025" marT="0" marB="91440" anchor="ctr"/>
                </a:tc>
                <a:tc>
                  <a:txBody>
                    <a:bodyPr/>
                    <a:lstStyle/>
                    <a:p>
                      <a:pPr algn="ctr">
                        <a:spcAft>
                          <a:spcPts val="0"/>
                        </a:spcAft>
                      </a:pPr>
                      <a:endParaRPr lang="en-GB" sz="1400" dirty="0">
                        <a:solidFill>
                          <a:srgbClr val="000000"/>
                        </a:solidFill>
                        <a:latin typeface="Arial"/>
                        <a:ea typeface="Times New Roman"/>
                        <a:cs typeface="Arial"/>
                      </a:endParaRPr>
                    </a:p>
                  </a:txBody>
                  <a:tcPr marL="73025" marR="73025" marT="0" marB="91440" anchor="ctr"/>
                </a:tc>
                <a:tc>
                  <a:txBody>
                    <a:bodyPr/>
                    <a:lstStyle/>
                    <a:p>
                      <a:pPr algn="just">
                        <a:spcAft>
                          <a:spcPts val="0"/>
                        </a:spcAft>
                      </a:pPr>
                      <a:r>
                        <a:rPr lang="en-GB" sz="1400" dirty="0">
                          <a:solidFill>
                            <a:srgbClr val="000000"/>
                          </a:solidFill>
                          <a:latin typeface="Arial"/>
                          <a:ea typeface="Times New Roman"/>
                          <a:cs typeface="Arial"/>
                        </a:rPr>
                        <a:t>Experienced staff will leave the project before it is finished.</a:t>
                      </a:r>
                    </a:p>
                  </a:txBody>
                  <a:tcPr marL="73025" marR="73025" marT="0" marB="91440" anchor="ctr"/>
                </a:tc>
                <a:extLst>
                  <a:ext uri="{0D108BD9-81ED-4DB2-BD59-A6C34878D82A}">
                    <a16:rowId xmlns:a16="http://schemas.microsoft.com/office/drawing/2014/main" val="10001"/>
                  </a:ext>
                </a:extLst>
              </a:tr>
              <a:tr h="0">
                <a:tc>
                  <a:txBody>
                    <a:bodyPr/>
                    <a:lstStyle/>
                    <a:p>
                      <a:pPr algn="l">
                        <a:spcAft>
                          <a:spcPts val="0"/>
                        </a:spcAft>
                      </a:pPr>
                      <a:r>
                        <a:rPr lang="en-GB" sz="1400" dirty="0">
                          <a:solidFill>
                            <a:srgbClr val="000000"/>
                          </a:solidFill>
                          <a:latin typeface="Arial"/>
                          <a:ea typeface="Times New Roman"/>
                          <a:cs typeface="Arial"/>
                        </a:rPr>
                        <a:t>Hardware unavailability</a:t>
                      </a:r>
                    </a:p>
                  </a:txBody>
                  <a:tcPr marL="73025" marR="73025" marT="0" marB="91440" anchor="ctr"/>
                </a:tc>
                <a:tc>
                  <a:txBody>
                    <a:bodyPr/>
                    <a:lstStyle/>
                    <a:p>
                      <a:pPr algn="ctr">
                        <a:spcAft>
                          <a:spcPts val="0"/>
                        </a:spcAft>
                      </a:pPr>
                      <a:endParaRPr lang="en-GB" sz="1400" dirty="0">
                        <a:solidFill>
                          <a:srgbClr val="000000"/>
                        </a:solidFill>
                        <a:latin typeface="Arial"/>
                        <a:ea typeface="Times New Roman"/>
                        <a:cs typeface="Arial"/>
                      </a:endParaRPr>
                    </a:p>
                  </a:txBody>
                  <a:tcPr marL="73025" marR="73025" marT="0" marB="91440" anchor="ctr"/>
                </a:tc>
                <a:tc>
                  <a:txBody>
                    <a:bodyPr/>
                    <a:lstStyle/>
                    <a:p>
                      <a:pPr algn="just">
                        <a:spcAft>
                          <a:spcPts val="0"/>
                        </a:spcAft>
                      </a:pPr>
                      <a:r>
                        <a:rPr lang="en-GB" sz="1400" dirty="0">
                          <a:solidFill>
                            <a:srgbClr val="000000"/>
                          </a:solidFill>
                          <a:latin typeface="Arial"/>
                          <a:ea typeface="Times New Roman"/>
                          <a:cs typeface="Arial"/>
                        </a:rPr>
                        <a:t>Hardware that is essential for the project will not be delivered on schedule.</a:t>
                      </a:r>
                    </a:p>
                  </a:txBody>
                  <a:tcPr marL="73025" marR="73025" marT="0" marB="91440" anchor="ctr"/>
                </a:tc>
                <a:extLst>
                  <a:ext uri="{0D108BD9-81ED-4DB2-BD59-A6C34878D82A}">
                    <a16:rowId xmlns:a16="http://schemas.microsoft.com/office/drawing/2014/main" val="10003"/>
                  </a:ext>
                </a:extLst>
              </a:tr>
              <a:tr h="364297">
                <a:tc>
                  <a:txBody>
                    <a:bodyPr/>
                    <a:lstStyle/>
                    <a:p>
                      <a:pPr algn="l">
                        <a:spcAft>
                          <a:spcPts val="0"/>
                        </a:spcAft>
                      </a:pPr>
                      <a:r>
                        <a:rPr lang="en-GB" sz="1400" dirty="0">
                          <a:solidFill>
                            <a:srgbClr val="000000"/>
                          </a:solidFill>
                          <a:latin typeface="Arial"/>
                          <a:ea typeface="Times New Roman"/>
                          <a:cs typeface="Arial"/>
                        </a:rPr>
                        <a:t>Requirements change</a:t>
                      </a:r>
                    </a:p>
                  </a:txBody>
                  <a:tcPr marL="73025" marR="73025" marT="0" marB="91440" anchor="ctr"/>
                </a:tc>
                <a:tc>
                  <a:txBody>
                    <a:bodyPr/>
                    <a:lstStyle/>
                    <a:p>
                      <a:pPr algn="ctr">
                        <a:spcAft>
                          <a:spcPts val="0"/>
                        </a:spcAft>
                      </a:pPr>
                      <a:endParaRPr lang="en-GB" sz="1400" dirty="0">
                        <a:solidFill>
                          <a:srgbClr val="000000"/>
                        </a:solidFill>
                        <a:latin typeface="Arial"/>
                        <a:ea typeface="Times New Roman"/>
                        <a:cs typeface="Arial"/>
                      </a:endParaRPr>
                    </a:p>
                  </a:txBody>
                  <a:tcPr marL="73025" marR="73025" marT="0" marB="91440" anchor="ctr"/>
                </a:tc>
                <a:tc>
                  <a:txBody>
                    <a:bodyPr/>
                    <a:lstStyle/>
                    <a:p>
                      <a:pPr algn="just">
                        <a:spcAft>
                          <a:spcPts val="0"/>
                        </a:spcAft>
                      </a:pPr>
                      <a:r>
                        <a:rPr lang="en-GB" sz="1400" dirty="0">
                          <a:solidFill>
                            <a:srgbClr val="000000"/>
                          </a:solidFill>
                          <a:latin typeface="Arial"/>
                          <a:ea typeface="Times New Roman"/>
                          <a:cs typeface="Arial"/>
                        </a:rPr>
                        <a:t>There will be a larger number of changes to the requirements than anticipated.</a:t>
                      </a:r>
                    </a:p>
                  </a:txBody>
                  <a:tcPr marL="73025" marR="73025" marT="0" marB="91440" anchor="ctr"/>
                </a:tc>
                <a:extLst>
                  <a:ext uri="{0D108BD9-81ED-4DB2-BD59-A6C34878D82A}">
                    <a16:rowId xmlns:a16="http://schemas.microsoft.com/office/drawing/2014/main" val="10004"/>
                  </a:ext>
                </a:extLst>
              </a:tr>
              <a:tr h="364297">
                <a:tc>
                  <a:txBody>
                    <a:bodyPr/>
                    <a:lstStyle/>
                    <a:p>
                      <a:pPr algn="l">
                        <a:spcAft>
                          <a:spcPts val="0"/>
                        </a:spcAft>
                      </a:pPr>
                      <a:r>
                        <a:rPr lang="en-GB" sz="1400" dirty="0">
                          <a:solidFill>
                            <a:srgbClr val="000000"/>
                          </a:solidFill>
                          <a:latin typeface="Arial"/>
                          <a:ea typeface="Times New Roman"/>
                          <a:cs typeface="Arial"/>
                        </a:rPr>
                        <a:t>Specification delays</a:t>
                      </a:r>
                    </a:p>
                  </a:txBody>
                  <a:tcPr marL="73025" marR="73025" marT="0" marB="91440" anchor="ctr"/>
                </a:tc>
                <a:tc>
                  <a:txBody>
                    <a:bodyPr/>
                    <a:lstStyle/>
                    <a:p>
                      <a:pPr algn="ctr">
                        <a:spcAft>
                          <a:spcPts val="0"/>
                        </a:spcAft>
                      </a:pPr>
                      <a:endParaRPr lang="en-GB" sz="1400" dirty="0">
                        <a:solidFill>
                          <a:srgbClr val="000000"/>
                        </a:solidFill>
                        <a:latin typeface="Arial"/>
                        <a:ea typeface="Times New Roman"/>
                        <a:cs typeface="Arial"/>
                      </a:endParaRPr>
                    </a:p>
                  </a:txBody>
                  <a:tcPr marL="73025" marR="73025" marT="0" marB="91440" anchor="ctr"/>
                </a:tc>
                <a:tc>
                  <a:txBody>
                    <a:bodyPr/>
                    <a:lstStyle/>
                    <a:p>
                      <a:pPr algn="just">
                        <a:spcAft>
                          <a:spcPts val="0"/>
                        </a:spcAft>
                      </a:pPr>
                      <a:r>
                        <a:rPr lang="en-GB" sz="1400" dirty="0">
                          <a:solidFill>
                            <a:srgbClr val="000000"/>
                          </a:solidFill>
                          <a:latin typeface="Arial"/>
                          <a:ea typeface="Times New Roman"/>
                          <a:cs typeface="Arial"/>
                        </a:rPr>
                        <a:t>Specifications of essential interfaces are not available on schedule.</a:t>
                      </a:r>
                    </a:p>
                  </a:txBody>
                  <a:tcPr marL="73025" marR="73025" marT="0" marB="91440" anchor="ctr"/>
                </a:tc>
                <a:extLst>
                  <a:ext uri="{0D108BD9-81ED-4DB2-BD59-A6C34878D82A}">
                    <a16:rowId xmlns:a16="http://schemas.microsoft.com/office/drawing/2014/main" val="10005"/>
                  </a:ext>
                </a:extLst>
              </a:tr>
              <a:tr h="487823">
                <a:tc>
                  <a:txBody>
                    <a:bodyPr/>
                    <a:lstStyle/>
                    <a:p>
                      <a:pPr algn="l">
                        <a:spcAft>
                          <a:spcPts val="0"/>
                        </a:spcAft>
                      </a:pPr>
                      <a:r>
                        <a:rPr lang="en-GB" sz="1400" dirty="0">
                          <a:solidFill>
                            <a:srgbClr val="000000"/>
                          </a:solidFill>
                          <a:latin typeface="Arial"/>
                          <a:ea typeface="Times New Roman"/>
                          <a:cs typeface="Arial"/>
                        </a:rPr>
                        <a:t>Size underestimate</a:t>
                      </a:r>
                    </a:p>
                  </a:txBody>
                  <a:tcPr marL="73025" marR="73025" marT="0" marB="91440" anchor="ctr"/>
                </a:tc>
                <a:tc>
                  <a:txBody>
                    <a:bodyPr/>
                    <a:lstStyle/>
                    <a:p>
                      <a:pPr algn="ctr">
                        <a:spcAft>
                          <a:spcPts val="0"/>
                        </a:spcAft>
                      </a:pPr>
                      <a:endParaRPr lang="en-GB" sz="1400" dirty="0">
                        <a:solidFill>
                          <a:srgbClr val="000000"/>
                        </a:solidFill>
                        <a:latin typeface="Arial"/>
                        <a:ea typeface="Times New Roman"/>
                        <a:cs typeface="Arial"/>
                      </a:endParaRPr>
                    </a:p>
                  </a:txBody>
                  <a:tcPr marL="73025" marR="73025" marT="0" marB="91440" anchor="ctr"/>
                </a:tc>
                <a:tc>
                  <a:txBody>
                    <a:bodyPr/>
                    <a:lstStyle/>
                    <a:p>
                      <a:pPr algn="l">
                        <a:spcAft>
                          <a:spcPts val="0"/>
                        </a:spcAft>
                      </a:pPr>
                      <a:r>
                        <a:rPr lang="en-GB" sz="1400" dirty="0">
                          <a:solidFill>
                            <a:srgbClr val="000000"/>
                          </a:solidFill>
                          <a:latin typeface="Arial"/>
                          <a:ea typeface="Times New Roman"/>
                          <a:cs typeface="Arial"/>
                        </a:rPr>
                        <a:t>The size of the system has been underestimated.</a:t>
                      </a:r>
                    </a:p>
                  </a:txBody>
                  <a:tcPr marL="73025" marR="73025" marT="0" marB="91440" anchor="ctr"/>
                </a:tc>
                <a:extLst>
                  <a:ext uri="{0D108BD9-81ED-4DB2-BD59-A6C34878D82A}">
                    <a16:rowId xmlns:a16="http://schemas.microsoft.com/office/drawing/2014/main" val="10006"/>
                  </a:ext>
                </a:extLst>
              </a:tr>
              <a:tr h="364297">
                <a:tc>
                  <a:txBody>
                    <a:bodyPr/>
                    <a:lstStyle/>
                    <a:p>
                      <a:pPr algn="l">
                        <a:spcAft>
                          <a:spcPts val="0"/>
                        </a:spcAft>
                      </a:pPr>
                      <a:r>
                        <a:rPr lang="en-GB" sz="1400" dirty="0">
                          <a:solidFill>
                            <a:srgbClr val="000000"/>
                          </a:solidFill>
                          <a:latin typeface="Arial"/>
                          <a:ea typeface="Times New Roman"/>
                          <a:cs typeface="Arial"/>
                        </a:rPr>
                        <a:t>Technology change</a:t>
                      </a:r>
                    </a:p>
                  </a:txBody>
                  <a:tcPr marL="73025" marR="73025" marT="0" marB="9144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dirty="0">
                        <a:solidFill>
                          <a:srgbClr val="000000"/>
                        </a:solidFill>
                        <a:latin typeface="Arial"/>
                        <a:ea typeface="Times New Roman"/>
                        <a:cs typeface="Arial"/>
                      </a:endParaRPr>
                    </a:p>
                  </a:txBody>
                  <a:tcPr marL="73025" marR="73025" marT="0" marB="91440" anchor="ctr"/>
                </a:tc>
                <a:tc>
                  <a:txBody>
                    <a:bodyPr/>
                    <a:lstStyle/>
                    <a:p>
                      <a:pPr algn="just">
                        <a:spcAft>
                          <a:spcPts val="0"/>
                        </a:spcAft>
                      </a:pPr>
                      <a:r>
                        <a:rPr lang="en-GB" sz="1400" dirty="0">
                          <a:solidFill>
                            <a:srgbClr val="000000"/>
                          </a:solidFill>
                          <a:latin typeface="Arial"/>
                          <a:ea typeface="Times New Roman"/>
                          <a:cs typeface="Arial"/>
                        </a:rPr>
                        <a:t>The underlying technology on which the system is/was built is superseded by new technology.</a:t>
                      </a:r>
                    </a:p>
                  </a:txBody>
                  <a:tcPr marL="73025" marR="73025" marT="0" marB="91440"/>
                </a:tc>
                <a:extLst>
                  <a:ext uri="{0D108BD9-81ED-4DB2-BD59-A6C34878D82A}">
                    <a16:rowId xmlns:a16="http://schemas.microsoft.com/office/drawing/2014/main" val="10008"/>
                  </a:ext>
                </a:extLst>
              </a:tr>
              <a:tr h="364297">
                <a:tc>
                  <a:txBody>
                    <a:bodyPr/>
                    <a:lstStyle/>
                    <a:p>
                      <a:pPr algn="l">
                        <a:spcAft>
                          <a:spcPts val="0"/>
                        </a:spcAft>
                      </a:pPr>
                      <a:r>
                        <a:rPr lang="en-GB" sz="1400" dirty="0">
                          <a:solidFill>
                            <a:srgbClr val="000000"/>
                          </a:solidFill>
                          <a:latin typeface="Arial"/>
                          <a:ea typeface="Times New Roman"/>
                          <a:cs typeface="Arial"/>
                        </a:rPr>
                        <a:t>Product competition</a:t>
                      </a:r>
                    </a:p>
                  </a:txBody>
                  <a:tcPr marL="73025" marR="73025" marT="0" marB="91440" anchor="ctr"/>
                </a:tc>
                <a:tc>
                  <a:txBody>
                    <a:bodyPr/>
                    <a:lstStyle/>
                    <a:p>
                      <a:pPr algn="ctr">
                        <a:spcAft>
                          <a:spcPts val="0"/>
                        </a:spcAft>
                      </a:pPr>
                      <a:endParaRPr lang="en-GB" sz="1400" dirty="0">
                        <a:solidFill>
                          <a:srgbClr val="000000"/>
                        </a:solidFill>
                        <a:latin typeface="Arial"/>
                        <a:ea typeface="Times New Roman"/>
                        <a:cs typeface="Arial"/>
                      </a:endParaRPr>
                    </a:p>
                  </a:txBody>
                  <a:tcPr marL="73025" marR="73025" marT="0" marB="91440" anchor="ctr"/>
                </a:tc>
                <a:tc>
                  <a:txBody>
                    <a:bodyPr/>
                    <a:lstStyle/>
                    <a:p>
                      <a:pPr algn="just">
                        <a:spcAft>
                          <a:spcPts val="0"/>
                        </a:spcAft>
                      </a:pPr>
                      <a:r>
                        <a:rPr lang="en-GB" sz="1400" dirty="0">
                          <a:solidFill>
                            <a:srgbClr val="000000"/>
                          </a:solidFill>
                          <a:latin typeface="Arial"/>
                          <a:ea typeface="Times New Roman"/>
                          <a:cs typeface="Arial"/>
                        </a:rPr>
                        <a:t>A competitive product is marketed before the system is completed.</a:t>
                      </a:r>
                    </a:p>
                  </a:txBody>
                  <a:tcPr marL="73025" marR="73025" marT="0" marB="91440" anchor="ctr"/>
                </a:tc>
                <a:extLst>
                  <a:ext uri="{0D108BD9-81ED-4DB2-BD59-A6C34878D82A}">
                    <a16:rowId xmlns:a16="http://schemas.microsoft.com/office/drawing/2014/main" val="10009"/>
                  </a:ext>
                </a:extLst>
              </a:tr>
            </a:tbl>
          </a:graphicData>
        </a:graphic>
      </p:graphicFrame>
      <p:sp>
        <p:nvSpPr>
          <p:cNvPr id="6" name="Rectangle 5">
            <a:extLst>
              <a:ext uri="{FF2B5EF4-FFF2-40B4-BE49-F238E27FC236}">
                <a16:creationId xmlns:a16="http://schemas.microsoft.com/office/drawing/2014/main" id="{F28DAFB7-9206-3E4B-8D9B-D7FBED1C20EA}"/>
              </a:ext>
            </a:extLst>
          </p:cNvPr>
          <p:cNvSpPr/>
          <p:nvPr/>
        </p:nvSpPr>
        <p:spPr>
          <a:xfrm>
            <a:off x="4556897" y="2504105"/>
            <a:ext cx="792205"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0000"/>
                </a:solidFill>
                <a:effectLst/>
                <a:uLnTx/>
                <a:uFillTx/>
                <a:latin typeface="Arial"/>
                <a:ea typeface="Times New Roman"/>
                <a:cs typeface="Arial"/>
              </a:rPr>
              <a:t>Project</a:t>
            </a:r>
          </a:p>
        </p:txBody>
      </p:sp>
      <p:sp>
        <p:nvSpPr>
          <p:cNvPr id="8" name="Rectangle 7">
            <a:extLst>
              <a:ext uri="{FF2B5EF4-FFF2-40B4-BE49-F238E27FC236}">
                <a16:creationId xmlns:a16="http://schemas.microsoft.com/office/drawing/2014/main" id="{564C0CA1-30CC-1F4F-B430-C70D437A2160}"/>
              </a:ext>
            </a:extLst>
          </p:cNvPr>
          <p:cNvSpPr/>
          <p:nvPr/>
        </p:nvSpPr>
        <p:spPr>
          <a:xfrm>
            <a:off x="4556896" y="2971302"/>
            <a:ext cx="792205"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0000"/>
                </a:solidFill>
                <a:effectLst/>
                <a:uLnTx/>
                <a:uFillTx/>
                <a:latin typeface="Arial"/>
                <a:ea typeface="Times New Roman"/>
                <a:cs typeface="Arial"/>
              </a:rPr>
              <a:t>Project</a:t>
            </a:r>
          </a:p>
        </p:txBody>
      </p:sp>
      <p:sp>
        <p:nvSpPr>
          <p:cNvPr id="9" name="Rectangle 8">
            <a:extLst>
              <a:ext uri="{FF2B5EF4-FFF2-40B4-BE49-F238E27FC236}">
                <a16:creationId xmlns:a16="http://schemas.microsoft.com/office/drawing/2014/main" id="{00FC8833-9700-F543-AB13-8D7D005D1559}"/>
              </a:ext>
            </a:extLst>
          </p:cNvPr>
          <p:cNvSpPr/>
          <p:nvPr/>
        </p:nvSpPr>
        <p:spPr>
          <a:xfrm>
            <a:off x="4010272" y="3493952"/>
            <a:ext cx="18854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0000"/>
                </a:solidFill>
                <a:effectLst/>
                <a:uLnTx/>
                <a:uFillTx/>
                <a:latin typeface="Arial"/>
                <a:ea typeface="Times New Roman"/>
                <a:cs typeface="Arial"/>
              </a:rPr>
              <a:t>Project and Product</a:t>
            </a:r>
          </a:p>
        </p:txBody>
      </p:sp>
      <p:sp>
        <p:nvSpPr>
          <p:cNvPr id="10" name="Rectangle 9">
            <a:extLst>
              <a:ext uri="{FF2B5EF4-FFF2-40B4-BE49-F238E27FC236}">
                <a16:creationId xmlns:a16="http://schemas.microsoft.com/office/drawing/2014/main" id="{1853185F-283D-EB42-9A20-035480B4E83C}"/>
              </a:ext>
            </a:extLst>
          </p:cNvPr>
          <p:cNvSpPr/>
          <p:nvPr/>
        </p:nvSpPr>
        <p:spPr>
          <a:xfrm>
            <a:off x="4010272" y="4013230"/>
            <a:ext cx="18854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0000"/>
                </a:solidFill>
                <a:effectLst/>
                <a:uLnTx/>
                <a:uFillTx/>
                <a:latin typeface="Arial"/>
                <a:ea typeface="Times New Roman"/>
                <a:cs typeface="Arial"/>
              </a:rPr>
              <a:t>Project and Product</a:t>
            </a:r>
          </a:p>
        </p:txBody>
      </p:sp>
      <p:sp>
        <p:nvSpPr>
          <p:cNvPr id="11" name="Rectangle 10">
            <a:extLst>
              <a:ext uri="{FF2B5EF4-FFF2-40B4-BE49-F238E27FC236}">
                <a16:creationId xmlns:a16="http://schemas.microsoft.com/office/drawing/2014/main" id="{C5E5F0CC-357F-B34F-BB09-C95B37F71373}"/>
              </a:ext>
            </a:extLst>
          </p:cNvPr>
          <p:cNvSpPr/>
          <p:nvPr/>
        </p:nvSpPr>
        <p:spPr>
          <a:xfrm>
            <a:off x="4010272" y="4504235"/>
            <a:ext cx="18854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0000"/>
                </a:solidFill>
                <a:effectLst/>
                <a:uLnTx/>
                <a:uFillTx/>
                <a:latin typeface="Arial"/>
                <a:ea typeface="Times New Roman"/>
                <a:cs typeface="Arial"/>
              </a:rPr>
              <a:t>Project and Product</a:t>
            </a:r>
          </a:p>
        </p:txBody>
      </p:sp>
      <p:sp>
        <p:nvSpPr>
          <p:cNvPr id="12" name="Rectangle 11">
            <a:extLst>
              <a:ext uri="{FF2B5EF4-FFF2-40B4-BE49-F238E27FC236}">
                <a16:creationId xmlns:a16="http://schemas.microsoft.com/office/drawing/2014/main" id="{2E357AE5-64FE-4441-AAF6-AEE845A32989}"/>
              </a:ext>
            </a:extLst>
          </p:cNvPr>
          <p:cNvSpPr/>
          <p:nvPr/>
        </p:nvSpPr>
        <p:spPr>
          <a:xfrm>
            <a:off x="4463121" y="4987721"/>
            <a:ext cx="979755"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0000"/>
                </a:solidFill>
                <a:effectLst/>
                <a:uLnTx/>
                <a:uFillTx/>
                <a:latin typeface="Arial"/>
                <a:ea typeface="Times New Roman"/>
                <a:cs typeface="Arial"/>
              </a:rPr>
              <a:t>Business</a:t>
            </a:r>
          </a:p>
        </p:txBody>
      </p:sp>
      <p:sp>
        <p:nvSpPr>
          <p:cNvPr id="13" name="Rectangle 12">
            <a:extLst>
              <a:ext uri="{FF2B5EF4-FFF2-40B4-BE49-F238E27FC236}">
                <a16:creationId xmlns:a16="http://schemas.microsoft.com/office/drawing/2014/main" id="{FE238939-251B-2145-BA73-588C36913208}"/>
              </a:ext>
            </a:extLst>
          </p:cNvPr>
          <p:cNvSpPr/>
          <p:nvPr/>
        </p:nvSpPr>
        <p:spPr>
          <a:xfrm>
            <a:off x="4463121" y="5504106"/>
            <a:ext cx="979755"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0000"/>
                </a:solidFill>
                <a:effectLst/>
                <a:uLnTx/>
                <a:uFillTx/>
                <a:latin typeface="Arial"/>
                <a:ea typeface="Times New Roman"/>
                <a:cs typeface="Arial"/>
              </a:rPr>
              <a:t>Business</a:t>
            </a:r>
          </a:p>
        </p:txBody>
      </p:sp>
    </p:spTree>
    <p:extLst>
      <p:ext uri="{BB962C8B-B14F-4D97-AF65-F5344CB8AC3E}">
        <p14:creationId xmlns:p14="http://schemas.microsoft.com/office/powerpoint/2010/main" val="23578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6373-5FE1-8948-B4ED-D79D318B8825}"/>
              </a:ext>
            </a:extLst>
          </p:cNvPr>
          <p:cNvSpPr>
            <a:spLocks noGrp="1"/>
          </p:cNvSpPr>
          <p:nvPr>
            <p:ph type="title"/>
          </p:nvPr>
        </p:nvSpPr>
        <p:spPr/>
        <p:txBody>
          <a:bodyPr/>
          <a:lstStyle/>
          <a:p>
            <a:r>
              <a:rPr lang="en-GB" b="1" dirty="0"/>
              <a:t>The risk management process</a:t>
            </a:r>
            <a:endParaRPr lang="en-US" b="1" dirty="0"/>
          </a:p>
        </p:txBody>
      </p:sp>
      <p:sp>
        <p:nvSpPr>
          <p:cNvPr id="4" name="Slide Number Placeholder 3">
            <a:extLst>
              <a:ext uri="{FF2B5EF4-FFF2-40B4-BE49-F238E27FC236}">
                <a16:creationId xmlns:a16="http://schemas.microsoft.com/office/drawing/2014/main" id="{916435EC-871A-6647-9115-E44B0F52300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120E499-ED50-FA40-8E45-326F2006D9A1}"/>
              </a:ext>
            </a:extLst>
          </p:cNvPr>
          <p:cNvGrpSpPr/>
          <p:nvPr/>
        </p:nvGrpSpPr>
        <p:grpSpPr>
          <a:xfrm>
            <a:off x="3658875" y="2207506"/>
            <a:ext cx="4541018" cy="4247840"/>
            <a:chOff x="3668302" y="2121408"/>
            <a:chExt cx="4541018" cy="4247840"/>
          </a:xfrm>
        </p:grpSpPr>
        <p:grpSp>
          <p:nvGrpSpPr>
            <p:cNvPr id="11" name="Group 10">
              <a:extLst>
                <a:ext uri="{FF2B5EF4-FFF2-40B4-BE49-F238E27FC236}">
                  <a16:creationId xmlns:a16="http://schemas.microsoft.com/office/drawing/2014/main" id="{34D557EE-2658-3347-83C7-0801FC8F59FB}"/>
                </a:ext>
              </a:extLst>
            </p:cNvPr>
            <p:cNvGrpSpPr/>
            <p:nvPr/>
          </p:nvGrpSpPr>
          <p:grpSpPr>
            <a:xfrm>
              <a:off x="3668302" y="2121408"/>
              <a:ext cx="4541018" cy="4247840"/>
              <a:chOff x="3668302" y="2121408"/>
              <a:chExt cx="4541018" cy="4247840"/>
            </a:xfrm>
          </p:grpSpPr>
          <p:pic>
            <p:nvPicPr>
              <p:cNvPr id="6" name="Picture 2">
                <a:extLst>
                  <a:ext uri="{FF2B5EF4-FFF2-40B4-BE49-F238E27FC236}">
                    <a16:creationId xmlns:a16="http://schemas.microsoft.com/office/drawing/2014/main" id="{2229B100-26ED-DF43-B8CA-7D47AEEFBD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4" t="24920" r="27619" b="14762"/>
              <a:stretch/>
            </p:blipFill>
            <p:spPr bwMode="auto">
              <a:xfrm>
                <a:off x="3919511" y="2136211"/>
                <a:ext cx="4038600" cy="41365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B51B617-B871-DE40-B0B8-54C173893637}"/>
                  </a:ext>
                </a:extLst>
              </p:cNvPr>
              <p:cNvSpPr/>
              <p:nvPr/>
            </p:nvSpPr>
            <p:spPr>
              <a:xfrm>
                <a:off x="7315200" y="2230734"/>
                <a:ext cx="864158" cy="5024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EB7607E-A214-8B43-AF4C-302DD92C5E28}"/>
                  </a:ext>
                </a:extLst>
              </p:cNvPr>
              <p:cNvSpPr/>
              <p:nvPr/>
            </p:nvSpPr>
            <p:spPr>
              <a:xfrm>
                <a:off x="7345162" y="5669782"/>
                <a:ext cx="864158" cy="5024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BE6C306D-C5E0-F347-B70C-598B4D87B43D}"/>
                  </a:ext>
                </a:extLst>
              </p:cNvPr>
              <p:cNvSpPr/>
              <p:nvPr/>
            </p:nvSpPr>
            <p:spPr>
              <a:xfrm>
                <a:off x="3708495" y="2121408"/>
                <a:ext cx="864158" cy="611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01179A1-85C4-AD49-A163-53BE1888BB71}"/>
                  </a:ext>
                </a:extLst>
              </p:cNvPr>
              <p:cNvSpPr/>
              <p:nvPr/>
            </p:nvSpPr>
            <p:spPr>
              <a:xfrm>
                <a:off x="3668302" y="5757504"/>
                <a:ext cx="864158" cy="611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Oval 11">
              <a:extLst>
                <a:ext uri="{FF2B5EF4-FFF2-40B4-BE49-F238E27FC236}">
                  <a16:creationId xmlns:a16="http://schemas.microsoft.com/office/drawing/2014/main" id="{A7AEE872-11F0-0146-9E89-752D54925729}"/>
                </a:ext>
              </a:extLst>
            </p:cNvPr>
            <p:cNvSpPr/>
            <p:nvPr/>
          </p:nvSpPr>
          <p:spPr>
            <a:xfrm>
              <a:off x="5495980" y="3766505"/>
              <a:ext cx="923108" cy="875983"/>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Striped Right Arrow 15">
            <a:extLst>
              <a:ext uri="{FF2B5EF4-FFF2-40B4-BE49-F238E27FC236}">
                <a16:creationId xmlns:a16="http://schemas.microsoft.com/office/drawing/2014/main" id="{5B8AACB7-BEA5-F148-AB2C-A9A7CED8F62E}"/>
              </a:ext>
            </a:extLst>
          </p:cNvPr>
          <p:cNvSpPr/>
          <p:nvPr/>
        </p:nvSpPr>
        <p:spPr>
          <a:xfrm rot="2647324">
            <a:off x="6463613" y="3244905"/>
            <a:ext cx="641023" cy="414779"/>
          </a:xfrm>
          <a:prstGeom prst="stripedRightArrow">
            <a:avLst/>
          </a:prstGeom>
          <a:solidFill>
            <a:srgbClr val="70C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Striped Right Arrow 16">
            <a:extLst>
              <a:ext uri="{FF2B5EF4-FFF2-40B4-BE49-F238E27FC236}">
                <a16:creationId xmlns:a16="http://schemas.microsoft.com/office/drawing/2014/main" id="{E5712479-A35B-8E40-869C-3EFE260D6BE3}"/>
              </a:ext>
            </a:extLst>
          </p:cNvPr>
          <p:cNvSpPr/>
          <p:nvPr/>
        </p:nvSpPr>
        <p:spPr>
          <a:xfrm rot="8234583">
            <a:off x="6357595" y="5010296"/>
            <a:ext cx="641023" cy="414779"/>
          </a:xfrm>
          <a:prstGeom prst="stripedRightArrow">
            <a:avLst/>
          </a:prstGeom>
          <a:solidFill>
            <a:srgbClr val="70C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Striped Right Arrow 17">
            <a:extLst>
              <a:ext uri="{FF2B5EF4-FFF2-40B4-BE49-F238E27FC236}">
                <a16:creationId xmlns:a16="http://schemas.microsoft.com/office/drawing/2014/main" id="{C5770FB3-6856-E340-9B29-8DB93AB54457}"/>
              </a:ext>
            </a:extLst>
          </p:cNvPr>
          <p:cNvSpPr/>
          <p:nvPr/>
        </p:nvSpPr>
        <p:spPr>
          <a:xfrm rot="13539445">
            <a:off x="4714677" y="4895373"/>
            <a:ext cx="641023" cy="414779"/>
          </a:xfrm>
          <a:prstGeom prst="stripedRightArrow">
            <a:avLst/>
          </a:prstGeom>
          <a:solidFill>
            <a:srgbClr val="70C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Striped Right Arrow 18">
            <a:extLst>
              <a:ext uri="{FF2B5EF4-FFF2-40B4-BE49-F238E27FC236}">
                <a16:creationId xmlns:a16="http://schemas.microsoft.com/office/drawing/2014/main" id="{2C669FBC-B335-7B4C-B874-F39105BF5910}"/>
              </a:ext>
            </a:extLst>
          </p:cNvPr>
          <p:cNvSpPr/>
          <p:nvPr/>
        </p:nvSpPr>
        <p:spPr>
          <a:xfrm rot="19068768">
            <a:off x="4789283" y="3186260"/>
            <a:ext cx="641023" cy="414779"/>
          </a:xfrm>
          <a:prstGeom prst="stripedRightArrow">
            <a:avLst/>
          </a:prstGeom>
          <a:solidFill>
            <a:srgbClr val="70C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FBAB38C-151A-EB43-8F49-81B6271940DD}"/>
              </a:ext>
            </a:extLst>
          </p:cNvPr>
          <p:cNvSpPr/>
          <p:nvPr/>
        </p:nvSpPr>
        <p:spPr>
          <a:xfrm>
            <a:off x="1868396" y="1891742"/>
            <a:ext cx="2875174" cy="6463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65088" marR="0" lvl="1"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D34817"/>
                </a:solidFill>
                <a:effectLst/>
                <a:uLnTx/>
                <a:uFillTx/>
                <a:latin typeface="Calibri" panose="020F0502020204030204"/>
                <a:ea typeface="+mn-ea"/>
                <a:cs typeface="+mn-cs"/>
              </a:rPr>
              <a:t>1. identify project, product and business risks</a:t>
            </a:r>
          </a:p>
        </p:txBody>
      </p:sp>
      <p:sp>
        <p:nvSpPr>
          <p:cNvPr id="23" name="Rectangle 22">
            <a:extLst>
              <a:ext uri="{FF2B5EF4-FFF2-40B4-BE49-F238E27FC236}">
                <a16:creationId xmlns:a16="http://schemas.microsoft.com/office/drawing/2014/main" id="{7502813F-679B-C541-AFF5-0EF3AACC4FEF}"/>
              </a:ext>
            </a:extLst>
          </p:cNvPr>
          <p:cNvSpPr/>
          <p:nvPr/>
        </p:nvSpPr>
        <p:spPr>
          <a:xfrm>
            <a:off x="7866670" y="2961338"/>
            <a:ext cx="2875174" cy="6463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65088" marR="0" lvl="1"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D34817"/>
                </a:solidFill>
                <a:effectLst/>
                <a:uLnTx/>
                <a:uFillTx/>
                <a:latin typeface="Calibri" panose="020F0502020204030204"/>
                <a:ea typeface="+mn-ea"/>
                <a:cs typeface="+mn-cs"/>
              </a:rPr>
              <a:t>2. Assess the likelihood and consequences of these risks</a:t>
            </a:r>
          </a:p>
        </p:txBody>
      </p:sp>
      <p:sp>
        <p:nvSpPr>
          <p:cNvPr id="24" name="Rectangle 23">
            <a:extLst>
              <a:ext uri="{FF2B5EF4-FFF2-40B4-BE49-F238E27FC236}">
                <a16:creationId xmlns:a16="http://schemas.microsoft.com/office/drawing/2014/main" id="{3A83EC6A-6E09-0F42-A3C2-3633C6FCD332}"/>
              </a:ext>
            </a:extLst>
          </p:cNvPr>
          <p:cNvSpPr/>
          <p:nvPr/>
        </p:nvSpPr>
        <p:spPr>
          <a:xfrm>
            <a:off x="7186299" y="5995544"/>
            <a:ext cx="3352298" cy="6463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65088" marR="0" lvl="1"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D34817"/>
                </a:solidFill>
                <a:effectLst/>
                <a:uLnTx/>
                <a:uFillTx/>
                <a:latin typeface="Calibri" panose="020F0502020204030204"/>
                <a:ea typeface="+mn-ea"/>
                <a:cs typeface="+mn-cs"/>
              </a:rPr>
              <a:t>3. Draw up plans to avoid / minimize the effects of the risk</a:t>
            </a:r>
          </a:p>
        </p:txBody>
      </p:sp>
      <p:sp>
        <p:nvSpPr>
          <p:cNvPr id="25" name="Rectangle 24">
            <a:extLst>
              <a:ext uri="{FF2B5EF4-FFF2-40B4-BE49-F238E27FC236}">
                <a16:creationId xmlns:a16="http://schemas.microsoft.com/office/drawing/2014/main" id="{3CD43B57-D5B4-134F-88E5-91D1BF4E0B26}"/>
              </a:ext>
            </a:extLst>
          </p:cNvPr>
          <p:cNvSpPr/>
          <p:nvPr/>
        </p:nvSpPr>
        <p:spPr>
          <a:xfrm>
            <a:off x="605642" y="4779596"/>
            <a:ext cx="3277577"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65088" marR="0" lvl="1"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D34817"/>
                </a:solidFill>
                <a:effectLst/>
                <a:uLnTx/>
                <a:uFillTx/>
                <a:latin typeface="Calibri" panose="020F0502020204030204"/>
                <a:ea typeface="+mn-ea"/>
                <a:cs typeface="+mn-cs"/>
              </a:rPr>
              <a:t>4. Monitor and assess the risks throughout the project and update the plans for risk mitigation</a:t>
            </a:r>
          </a:p>
        </p:txBody>
      </p:sp>
    </p:spTree>
    <p:extLst>
      <p:ext uri="{BB962C8B-B14F-4D97-AF65-F5344CB8AC3E}">
        <p14:creationId xmlns:p14="http://schemas.microsoft.com/office/powerpoint/2010/main" val="144511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 name="Oval 17">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21" name="Rectangle 20">
            <a:extLst>
              <a:ext uri="{FF2B5EF4-FFF2-40B4-BE49-F238E27FC236}">
                <a16:creationId xmlns:a16="http://schemas.microsoft.com/office/drawing/2014/main" id="{EDF3BDB2-0586-430E-811A-74BAFDEE6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821E305B-0351-4E03-8C1B-F23D3A346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928117"/>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848660-F9C2-4F86-A218-6AE0FB4CC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538CB0-A52A-631B-4F5D-D8F8181BF6F2}"/>
              </a:ext>
            </a:extLst>
          </p:cNvPr>
          <p:cNvSpPr>
            <a:spLocks noGrp="1"/>
          </p:cNvSpPr>
          <p:nvPr>
            <p:ph type="title"/>
          </p:nvPr>
        </p:nvSpPr>
        <p:spPr>
          <a:xfrm>
            <a:off x="4961376" y="1432223"/>
            <a:ext cx="6057144" cy="3357976"/>
          </a:xfrm>
        </p:spPr>
        <p:txBody>
          <a:bodyPr vert="horz" lIns="91440" tIns="45720" rIns="91440" bIns="45720" rtlCol="0" anchor="ctr">
            <a:normAutofit/>
          </a:bodyPr>
          <a:lstStyle/>
          <a:p>
            <a:pPr>
              <a:lnSpc>
                <a:spcPct val="80000"/>
              </a:lnSpc>
            </a:pPr>
            <a:r>
              <a:rPr lang="en-US" sz="6800">
                <a:blipFill dpi="0" rotWithShape="1">
                  <a:blip r:embed="rId4"/>
                  <a:srcRect/>
                  <a:tile tx="6350" ty="-127000" sx="65000" sy="64000" flip="none" algn="tl"/>
                </a:blipFill>
              </a:rPr>
              <a:t>Affordability and win-win negotiation</a:t>
            </a:r>
          </a:p>
        </p:txBody>
      </p:sp>
      <p:sp>
        <p:nvSpPr>
          <p:cNvPr id="27" name="Rectangle 26">
            <a:extLst>
              <a:ext uri="{FF2B5EF4-FFF2-40B4-BE49-F238E27FC236}">
                <a16:creationId xmlns:a16="http://schemas.microsoft.com/office/drawing/2014/main" id="{5CABD882-B7CE-4433-B509-99205DB70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5780565"/>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9F6A645-6137-4F43-8E88-D91CC337D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0" name="Oval 29">
              <a:extLst>
                <a:ext uri="{FF2B5EF4-FFF2-40B4-BE49-F238E27FC236}">
                  <a16:creationId xmlns:a16="http://schemas.microsoft.com/office/drawing/2014/main" id="{3A2C783A-4EEE-481B-815A-A1BB14F4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A0186437-0053-4886-B612-804E4DC90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8" name="Graphic 7" descr="Handshake">
            <a:extLst>
              <a:ext uri="{FF2B5EF4-FFF2-40B4-BE49-F238E27FC236}">
                <a16:creationId xmlns:a16="http://schemas.microsoft.com/office/drawing/2014/main" id="{45DC3A2B-7605-F16E-88A9-49FA0535B9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3915" y="1686320"/>
            <a:ext cx="3416725" cy="3416725"/>
          </a:xfrm>
          <a:prstGeom prst="rect">
            <a:avLst/>
          </a:prstGeom>
        </p:spPr>
      </p:pic>
      <p:sp>
        <p:nvSpPr>
          <p:cNvPr id="4" name="Slide Number Placeholder 3">
            <a:extLst>
              <a:ext uri="{FF2B5EF4-FFF2-40B4-BE49-F238E27FC236}">
                <a16:creationId xmlns:a16="http://schemas.microsoft.com/office/drawing/2014/main" id="{EFDBD4F2-4011-7F16-5895-164F79B66403}"/>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a:spcAft>
                <a:spcPts val="600"/>
              </a:spcAft>
            </a:pPr>
            <a:fld id="{4FAB73BC-B049-4115-A692-8D63A059BFB8}" type="slidenum">
              <a:rPr lang="en-US" sz="2800" smtClean="0"/>
              <a:pPr>
                <a:spcAft>
                  <a:spcPts val="600"/>
                </a:spcAft>
              </a:pPr>
              <a:t>26</a:t>
            </a:fld>
            <a:endParaRPr lang="en-US" sz="2800"/>
          </a:p>
        </p:txBody>
      </p:sp>
    </p:spTree>
    <p:extLst>
      <p:ext uri="{BB962C8B-B14F-4D97-AF65-F5344CB8AC3E}">
        <p14:creationId xmlns:p14="http://schemas.microsoft.com/office/powerpoint/2010/main" val="2975225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b="1" dirty="0"/>
              <a:t>Affordable (dictionary.com)</a:t>
            </a:r>
          </a:p>
          <a:p>
            <a:pPr lvl="1"/>
            <a:r>
              <a:rPr lang="en-US" i="1" dirty="0"/>
              <a:t>adjective:</a:t>
            </a:r>
            <a:r>
              <a:rPr lang="en-US" dirty="0"/>
              <a:t> that which can be afforded; </a:t>
            </a:r>
            <a:r>
              <a:rPr lang="en-US" b="1" dirty="0">
                <a:solidFill>
                  <a:srgbClr val="FFC000"/>
                </a:solidFill>
              </a:rPr>
              <a:t>believed</a:t>
            </a:r>
            <a:r>
              <a:rPr lang="en-US" dirty="0"/>
              <a:t> to be within one's financial means.</a:t>
            </a:r>
          </a:p>
          <a:p>
            <a:r>
              <a:rPr lang="en-US" b="1" dirty="0"/>
              <a:t>Afford (Merriam-Webster)</a:t>
            </a:r>
          </a:p>
          <a:p>
            <a:pPr lvl="1"/>
            <a:r>
              <a:rPr lang="en-US" i="1" dirty="0"/>
              <a:t>verb: </a:t>
            </a:r>
            <a:r>
              <a:rPr lang="en-US" dirty="0"/>
              <a:t>to manage to bear without </a:t>
            </a:r>
            <a:r>
              <a:rPr lang="en-US" b="1" dirty="0">
                <a:solidFill>
                  <a:srgbClr val="FFC000"/>
                </a:solidFill>
              </a:rPr>
              <a:t>serious</a:t>
            </a:r>
            <a:r>
              <a:rPr lang="en-US" dirty="0"/>
              <a:t> detriment. </a:t>
            </a:r>
          </a:p>
          <a:p>
            <a:r>
              <a:rPr lang="en-US" dirty="0"/>
              <a:t>Many customers define “affordable”  as “what I am willing to pay”!</a:t>
            </a:r>
          </a:p>
          <a:p>
            <a:endParaRPr lang="en-US" dirty="0"/>
          </a:p>
          <a:p>
            <a:r>
              <a:rPr lang="en-US" dirty="0">
                <a:solidFill>
                  <a:srgbClr val="FFC000"/>
                </a:solidFill>
              </a:rPr>
              <a:t>my emphases</a:t>
            </a:r>
          </a:p>
        </p:txBody>
      </p:sp>
      <p:sp>
        <p:nvSpPr>
          <p:cNvPr id="2" name="Title 1"/>
          <p:cNvSpPr>
            <a:spLocks noGrp="1"/>
          </p:cNvSpPr>
          <p:nvPr>
            <p:ph type="title"/>
          </p:nvPr>
        </p:nvSpPr>
        <p:spPr/>
        <p:txBody>
          <a:bodyPr>
            <a:normAutofit/>
          </a:bodyPr>
          <a:lstStyle/>
          <a:p>
            <a:r>
              <a:rPr lang="en-US" dirty="0"/>
              <a:t>What is“affordable”?</a:t>
            </a:r>
          </a:p>
        </p:txBody>
      </p:sp>
      <p:pic>
        <p:nvPicPr>
          <p:cNvPr id="77825" name="Picture 1" descr="C:\Documents and Settings\plaplante\Local Settings\Temporary Internet Files\Content.IE5\IOLB6FQP\MCj04315290000[1].png"/>
          <p:cNvPicPr>
            <a:picLocks noChangeAspect="1" noChangeArrowheads="1"/>
          </p:cNvPicPr>
          <p:nvPr/>
        </p:nvPicPr>
        <p:blipFill>
          <a:blip r:embed="rId2" cstate="print"/>
          <a:srcRect/>
          <a:stretch>
            <a:fillRect/>
          </a:stretch>
        </p:blipFill>
        <p:spPr bwMode="auto">
          <a:xfrm>
            <a:off x="3622159" y="4495801"/>
            <a:ext cx="2286000" cy="1600200"/>
          </a:xfrm>
          <a:prstGeom prst="rect">
            <a:avLst/>
          </a:prstGeom>
          <a:noFill/>
        </p:spPr>
      </p:pic>
      <p:sp>
        <p:nvSpPr>
          <p:cNvPr id="6" name="TextBox 5"/>
          <p:cNvSpPr txBox="1"/>
          <p:nvPr/>
        </p:nvSpPr>
        <p:spPr>
          <a:xfrm>
            <a:off x="5628168" y="4972735"/>
            <a:ext cx="3657600"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We are dealing with customer perceptions</a:t>
            </a: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5D0D4E-D10F-4CAA-B399-96C5B8683DE0}"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Tree>
    <p:extLst>
      <p:ext uri="{BB962C8B-B14F-4D97-AF65-F5344CB8AC3E}">
        <p14:creationId xmlns:p14="http://schemas.microsoft.com/office/powerpoint/2010/main" val="3272422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You price a set of features at $1 million dollars.</a:t>
            </a:r>
          </a:p>
          <a:p>
            <a:r>
              <a:rPr lang="en-US" dirty="0"/>
              <a:t>The customer objects, so, you drop the price to $800K. </a:t>
            </a:r>
          </a:p>
          <a:p>
            <a:r>
              <a:rPr lang="en-US" dirty="0"/>
              <a:t>The implication here is that you were originally price gouging.</a:t>
            </a:r>
          </a:p>
          <a:p>
            <a:r>
              <a:rPr lang="en-US" dirty="0"/>
              <a:t>Alternative: offer a reduced feature set at $800K.</a:t>
            </a:r>
          </a:p>
        </p:txBody>
      </p:sp>
      <p:sp>
        <p:nvSpPr>
          <p:cNvPr id="2" name="Title 1"/>
          <p:cNvSpPr>
            <a:spLocks noGrp="1"/>
          </p:cNvSpPr>
          <p:nvPr>
            <p:ph type="title"/>
          </p:nvPr>
        </p:nvSpPr>
        <p:spPr/>
        <p:txBody>
          <a:bodyPr/>
          <a:lstStyle/>
          <a:p>
            <a:r>
              <a:rPr lang="en-US" dirty="0"/>
              <a:t>Example 1: price gouging</a:t>
            </a:r>
          </a:p>
        </p:txBody>
      </p:sp>
      <p:pic>
        <p:nvPicPr>
          <p:cNvPr id="59393" name="Picture 1" descr="C:\Documents and Settings\plaplante\Local Settings\Temporary Internet Files\Content.IE5\VA9J54SK\MCj04325460000[1].png"/>
          <p:cNvPicPr>
            <a:picLocks noChangeAspect="1" noChangeArrowheads="1"/>
          </p:cNvPicPr>
          <p:nvPr/>
        </p:nvPicPr>
        <p:blipFill>
          <a:blip r:embed="rId2" cstate="print"/>
          <a:srcRect/>
          <a:stretch>
            <a:fillRect/>
          </a:stretch>
        </p:blipFill>
        <p:spPr bwMode="auto">
          <a:xfrm>
            <a:off x="2681432" y="3310839"/>
            <a:ext cx="552343" cy="552343"/>
          </a:xfrm>
          <a:prstGeom prst="rect">
            <a:avLst/>
          </a:prstGeom>
          <a:noFill/>
        </p:spPr>
      </p:pic>
      <p:pic>
        <p:nvPicPr>
          <p:cNvPr id="59395" name="Picture 3" descr="C:\Documents and Settings\plaplante\Local Settings\Temporary Internet Files\Content.IE5\VK1SZ78L\MPj04331600000[1].jpg"/>
          <p:cNvPicPr>
            <a:picLocks noChangeAspect="1" noChangeArrowheads="1"/>
          </p:cNvPicPr>
          <p:nvPr/>
        </p:nvPicPr>
        <p:blipFill>
          <a:blip r:embed="rId3" cstate="print"/>
          <a:srcRect/>
          <a:stretch>
            <a:fillRect/>
          </a:stretch>
        </p:blipFill>
        <p:spPr bwMode="auto">
          <a:xfrm>
            <a:off x="9865632" y="3569804"/>
            <a:ext cx="762000" cy="762000"/>
          </a:xfrm>
          <a:prstGeom prst="rect">
            <a:avLst/>
          </a:prstGeom>
          <a:noFill/>
        </p:spPr>
      </p:pic>
      <p:sp>
        <p:nvSpPr>
          <p:cNvPr id="8" name="Slide Number Placeholder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5D0D4E-D10F-4CAA-B399-96C5B8683DE0}"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Tree>
    <p:extLst>
      <p:ext uri="{BB962C8B-B14F-4D97-AF65-F5344CB8AC3E}">
        <p14:creationId xmlns:p14="http://schemas.microsoft.com/office/powerpoint/2010/main" val="77141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828801" y="1517497"/>
          <a:ext cx="8077201" cy="2667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95401">
                  <a:extLst>
                    <a:ext uri="{9D8B030D-6E8A-4147-A177-3AD203B41FA5}">
                      <a16:colId xmlns:a16="http://schemas.microsoft.com/office/drawing/2014/main" val="20005"/>
                    </a:ext>
                  </a:extLst>
                </a:gridCol>
              </a:tblGrid>
              <a:tr h="370840">
                <a:tc>
                  <a:txBody>
                    <a:bodyPr/>
                    <a:lstStyle/>
                    <a:p>
                      <a:r>
                        <a:rPr lang="en-US" dirty="0"/>
                        <a:t>Requirement</a:t>
                      </a:r>
                    </a:p>
                  </a:txBody>
                  <a:tcPr/>
                </a:tc>
                <a:tc>
                  <a:txBody>
                    <a:bodyPr/>
                    <a:lstStyle/>
                    <a:p>
                      <a:r>
                        <a:rPr lang="en-US" dirty="0"/>
                        <a:t>Cost</a:t>
                      </a:r>
                    </a:p>
                    <a:p>
                      <a:r>
                        <a:rPr lang="en-US" dirty="0"/>
                        <a:t>Estimate</a:t>
                      </a:r>
                    </a:p>
                  </a:txBody>
                  <a:tcPr/>
                </a:tc>
                <a:tc>
                  <a:txBody>
                    <a:bodyPr/>
                    <a:lstStyle/>
                    <a:p>
                      <a:r>
                        <a:rPr lang="en-US" dirty="0"/>
                        <a:t>Performance Metric(s)</a:t>
                      </a:r>
                    </a:p>
                  </a:txBody>
                  <a:tcPr/>
                </a:tc>
                <a:tc>
                  <a:txBody>
                    <a:bodyPr/>
                    <a:lstStyle/>
                    <a:p>
                      <a:r>
                        <a:rPr lang="en-US" dirty="0"/>
                        <a:t>Rank</a:t>
                      </a:r>
                    </a:p>
                  </a:txBody>
                  <a:tcPr/>
                </a:tc>
                <a:tc>
                  <a:txBody>
                    <a:bodyPr/>
                    <a:lstStyle/>
                    <a:p>
                      <a:r>
                        <a:rPr lang="en-US" dirty="0"/>
                        <a:t>Schedule</a:t>
                      </a:r>
                    </a:p>
                  </a:txBody>
                  <a:tcPr/>
                </a:tc>
                <a:tc>
                  <a:txBody>
                    <a:bodyPr/>
                    <a:lstStyle/>
                    <a:p>
                      <a:r>
                        <a:rPr lang="en-US" dirty="0"/>
                        <a:t>Risk Factor</a:t>
                      </a:r>
                    </a:p>
                    <a:p>
                      <a:r>
                        <a:rPr lang="en-US" dirty="0"/>
                        <a:t>(5</a:t>
                      </a:r>
                      <a:r>
                        <a:rPr lang="en-US" baseline="0" dirty="0"/>
                        <a:t> high)</a:t>
                      </a:r>
                      <a:endParaRPr lang="en-US" dirty="0"/>
                    </a:p>
                  </a:txBody>
                  <a:tcPr/>
                </a:tc>
                <a:extLst>
                  <a:ext uri="{0D108BD9-81ED-4DB2-BD59-A6C34878D82A}">
                    <a16:rowId xmlns:a16="http://schemas.microsoft.com/office/drawing/2014/main" val="10000"/>
                  </a:ext>
                </a:extLst>
              </a:tr>
              <a:tr h="370840">
                <a:tc>
                  <a:txBody>
                    <a:bodyPr/>
                    <a:lstStyle/>
                    <a:p>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3.1.2</a:t>
                      </a:r>
                    </a:p>
                  </a:txBody>
                  <a:tcPr/>
                </a:tc>
                <a:tc>
                  <a:txBody>
                    <a:bodyPr/>
                    <a:lstStyle/>
                    <a:p>
                      <a:r>
                        <a:rPr lang="en-US" dirty="0"/>
                        <a:t>2.5K</a:t>
                      </a:r>
                    </a:p>
                  </a:txBody>
                  <a:tcPr/>
                </a:tc>
                <a:tc>
                  <a:txBody>
                    <a:bodyPr/>
                    <a:lstStyle/>
                    <a:p>
                      <a:r>
                        <a:rPr lang="en-US" dirty="0"/>
                        <a:t>Response time</a:t>
                      </a:r>
                    </a:p>
                  </a:txBody>
                  <a:tcPr/>
                </a:tc>
                <a:tc>
                  <a:txBody>
                    <a:bodyPr/>
                    <a:lstStyle/>
                    <a:p>
                      <a:r>
                        <a:rPr lang="en-US" dirty="0"/>
                        <a:t>high</a:t>
                      </a:r>
                    </a:p>
                  </a:txBody>
                  <a:tcPr/>
                </a:tc>
                <a:tc>
                  <a:txBody>
                    <a:bodyPr/>
                    <a:lstStyle/>
                    <a:p>
                      <a:r>
                        <a:rPr lang="en-US" dirty="0"/>
                        <a:t>.1 SM</a:t>
                      </a:r>
                    </a:p>
                  </a:txBody>
                  <a:tcPr/>
                </a:tc>
                <a:tc>
                  <a:txBody>
                    <a:bodyPr/>
                    <a:lstStyle/>
                    <a:p>
                      <a:r>
                        <a:rPr lang="en-US" dirty="0"/>
                        <a:t>5</a:t>
                      </a:r>
                    </a:p>
                  </a:txBody>
                  <a:tcPr/>
                </a:tc>
                <a:extLst>
                  <a:ext uri="{0D108BD9-81ED-4DB2-BD59-A6C34878D82A}">
                    <a16:rowId xmlns:a16="http://schemas.microsoft.com/office/drawing/2014/main" val="10002"/>
                  </a:ext>
                </a:extLst>
              </a:tr>
              <a:tr h="370840">
                <a:tc>
                  <a:txBody>
                    <a:bodyPr/>
                    <a:lstStyle/>
                    <a:p>
                      <a:r>
                        <a:rPr lang="en-US" dirty="0"/>
                        <a:t>3.1.3</a:t>
                      </a:r>
                    </a:p>
                  </a:txBody>
                  <a:tcPr/>
                </a:tc>
                <a:tc>
                  <a:txBody>
                    <a:bodyPr/>
                    <a:lstStyle/>
                    <a:p>
                      <a:r>
                        <a:rPr lang="en-US" dirty="0"/>
                        <a:t>5K</a:t>
                      </a:r>
                    </a:p>
                  </a:txBody>
                  <a:tcPr/>
                </a:tc>
                <a:tc>
                  <a:txBody>
                    <a:bodyPr/>
                    <a:lstStyle/>
                    <a:p>
                      <a:r>
                        <a:rPr lang="en-US" dirty="0"/>
                        <a:t>Accuracy</a:t>
                      </a:r>
                    </a:p>
                  </a:txBody>
                  <a:tcPr/>
                </a:tc>
                <a:tc>
                  <a:txBody>
                    <a:bodyPr/>
                    <a:lstStyle/>
                    <a:p>
                      <a:r>
                        <a:rPr lang="en-US" dirty="0"/>
                        <a:t>medium</a:t>
                      </a:r>
                    </a:p>
                  </a:txBody>
                  <a:tcPr/>
                </a:tc>
                <a:tc>
                  <a:txBody>
                    <a:bodyPr/>
                    <a:lstStyle/>
                    <a:p>
                      <a:r>
                        <a:rPr lang="en-US" dirty="0"/>
                        <a:t>.3</a:t>
                      </a:r>
                      <a:r>
                        <a:rPr lang="en-US" baseline="0" dirty="0"/>
                        <a:t> SM</a:t>
                      </a:r>
                      <a:endParaRPr lang="en-US" dirty="0"/>
                    </a:p>
                  </a:txBody>
                  <a:tcPr/>
                </a:tc>
                <a:tc>
                  <a:txBody>
                    <a:bodyPr/>
                    <a:lstStyle/>
                    <a:p>
                      <a:r>
                        <a:rPr lang="en-US" dirty="0"/>
                        <a:t>3</a:t>
                      </a:r>
                    </a:p>
                  </a:txBody>
                  <a:tcPr/>
                </a:tc>
                <a:extLst>
                  <a:ext uri="{0D108BD9-81ED-4DB2-BD59-A6C34878D82A}">
                    <a16:rowId xmlns:a16="http://schemas.microsoft.com/office/drawing/2014/main" val="10003"/>
                  </a:ext>
                </a:extLst>
              </a:tr>
              <a:tr h="370840">
                <a:tc>
                  <a:txBody>
                    <a:bodyPr/>
                    <a:lstStyle/>
                    <a:p>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normAutofit fontScale="90000"/>
          </a:bodyPr>
          <a:lstStyle/>
          <a:p>
            <a:r>
              <a:rPr lang="en-US" dirty="0"/>
              <a:t>Risk matrix approach to affordability optimization</a:t>
            </a:r>
          </a:p>
        </p:txBody>
      </p:sp>
      <p:sp>
        <p:nvSpPr>
          <p:cNvPr id="5" name="TextBox 4"/>
          <p:cNvSpPr txBox="1"/>
          <p:nvPr/>
        </p:nvSpPr>
        <p:spPr>
          <a:xfrm>
            <a:off x="3048000" y="4847272"/>
            <a:ext cx="6096000"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What about dependencies to other requirements?</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How do you quantify risk?</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What kinds of risks?</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What about internal consistency?</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What about profitability?</a:t>
            </a:r>
          </a:p>
        </p:txBody>
      </p:sp>
      <p:sp>
        <p:nvSpPr>
          <p:cNvPr id="6" name="TextBox 5"/>
          <p:cNvSpPr txBox="1"/>
          <p:nvPr/>
        </p:nvSpPr>
        <p:spPr>
          <a:xfrm>
            <a:off x="2209800" y="4114800"/>
            <a:ext cx="80010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Conduct tradeoff analysis based on some formulation of the above, …</a:t>
            </a:r>
          </a:p>
        </p:txBody>
      </p:sp>
      <p:sp>
        <p:nvSpPr>
          <p:cNvPr id="7" name="TextBox 6"/>
          <p:cNvSpPr txBox="1"/>
          <p:nvPr/>
        </p:nvSpPr>
        <p:spPr>
          <a:xfrm>
            <a:off x="5181600" y="4419601"/>
            <a:ext cx="33528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charset="0"/>
                <a:ea typeface="+mn-ea"/>
                <a:cs typeface="+mn-cs"/>
              </a:rPr>
              <a:t>BUT</a:t>
            </a:r>
          </a:p>
        </p:txBody>
      </p:sp>
      <p:sp>
        <p:nvSpPr>
          <p:cNvPr id="10" name="Slide Number Placeholder 9"/>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5D0D4E-D10F-4CAA-B399-96C5B8683DE0}"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Tree>
    <p:extLst>
      <p:ext uri="{BB962C8B-B14F-4D97-AF65-F5344CB8AC3E}">
        <p14:creationId xmlns:p14="http://schemas.microsoft.com/office/powerpoint/2010/main" val="6827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EFBC3B6-BD59-B997-5E31-6B034552A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625" r="21697" b="-2"/>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FC9CD70-0199-F5D4-8478-51784F155C10}"/>
              </a:ext>
            </a:extLst>
          </p:cNvPr>
          <p:cNvSpPr>
            <a:spLocks noGrp="1"/>
          </p:cNvSpPr>
          <p:nvPr>
            <p:ph idx="1"/>
          </p:nvPr>
        </p:nvSpPr>
        <p:spPr>
          <a:xfrm>
            <a:off x="6417734" y="2614612"/>
            <a:ext cx="5291663" cy="3752849"/>
          </a:xfrm>
        </p:spPr>
        <p:txBody>
          <a:bodyPr>
            <a:noAutofit/>
          </a:bodyPr>
          <a:lstStyle/>
          <a:p>
            <a:pPr marL="0" indent="0" algn="just">
              <a:buNone/>
            </a:pPr>
            <a:r>
              <a:rPr lang="en-US" sz="2400" dirty="0"/>
              <a:t>Beta testing is a type of software testing where a pre-release version of a product, like software or an application, is released to a select group of external users to gather feedback and identify potential issues or bugs before the final version is released to the general public. These external users, often referred to as beta testers or beta users, use the product in real-world conditions and environments.</a:t>
            </a:r>
          </a:p>
        </p:txBody>
      </p:sp>
    </p:spTree>
    <p:extLst>
      <p:ext uri="{BB962C8B-B14F-4D97-AF65-F5344CB8AC3E}">
        <p14:creationId xmlns:p14="http://schemas.microsoft.com/office/powerpoint/2010/main" val="934273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28600"/>
            <a:ext cx="8305800" cy="1143000"/>
          </a:xfrm>
        </p:spPr>
        <p:txBody>
          <a:bodyPr>
            <a:normAutofit fontScale="90000"/>
          </a:bodyPr>
          <a:lstStyle/>
          <a:p>
            <a:r>
              <a:rPr lang="en-US" dirty="0"/>
              <a:t>Problem with understanding win conditions</a:t>
            </a:r>
          </a:p>
        </p:txBody>
      </p:sp>
      <p:graphicFrame>
        <p:nvGraphicFramePr>
          <p:cNvPr id="3" name="Table 2"/>
          <p:cNvGraphicFramePr>
            <a:graphicFrameLocks noGrp="1"/>
          </p:cNvGraphicFramePr>
          <p:nvPr/>
        </p:nvGraphicFramePr>
        <p:xfrm>
          <a:off x="2819400" y="3810001"/>
          <a:ext cx="6400800" cy="1692021"/>
        </p:xfrm>
        <a:graphic>
          <a:graphicData uri="http://schemas.openxmlformats.org/drawingml/2006/table">
            <a:tbl>
              <a:tblPr/>
              <a:tblGrid>
                <a:gridCol w="2040363">
                  <a:extLst>
                    <a:ext uri="{9D8B030D-6E8A-4147-A177-3AD203B41FA5}">
                      <a16:colId xmlns:a16="http://schemas.microsoft.com/office/drawing/2014/main" val="20000"/>
                    </a:ext>
                  </a:extLst>
                </a:gridCol>
                <a:gridCol w="2192867">
                  <a:extLst>
                    <a:ext uri="{9D8B030D-6E8A-4147-A177-3AD203B41FA5}">
                      <a16:colId xmlns:a16="http://schemas.microsoft.com/office/drawing/2014/main" val="20001"/>
                    </a:ext>
                  </a:extLst>
                </a:gridCol>
                <a:gridCol w="2167570">
                  <a:extLst>
                    <a:ext uri="{9D8B030D-6E8A-4147-A177-3AD203B41FA5}">
                      <a16:colId xmlns:a16="http://schemas.microsoft.com/office/drawing/2014/main" val="20002"/>
                    </a:ext>
                  </a:extLst>
                </a:gridCol>
              </a:tblGrid>
              <a:tr h="564007">
                <a:tc>
                  <a:txBody>
                    <a:bodyPr/>
                    <a:lstStyle/>
                    <a:p>
                      <a:pPr marL="0" marR="0" indent="457200">
                        <a:lnSpc>
                          <a:spcPct val="200000"/>
                        </a:lnSpc>
                        <a:spcBef>
                          <a:spcPts val="0"/>
                        </a:spcBef>
                        <a:spcAft>
                          <a:spcPts val="0"/>
                        </a:spcAft>
                      </a:pPr>
                      <a:endParaRPr lang="en-US" sz="1800" dirty="0">
                        <a:solidFill>
                          <a:srgbClr val="C00000"/>
                        </a:solidFill>
                        <a:latin typeface="Times New Roman"/>
                        <a:ea typeface="Times New Roman"/>
                        <a:cs typeface="Arial"/>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800" b="1" dirty="0">
                          <a:solidFill>
                            <a:schemeClr val="tx2">
                              <a:lumMod val="10000"/>
                            </a:schemeClr>
                          </a:solidFill>
                          <a:latin typeface="Times New Roman"/>
                          <a:ea typeface="Times New Roman"/>
                          <a:cs typeface="Arial"/>
                        </a:rPr>
                        <a:t>Group agrees</a:t>
                      </a:r>
                      <a:endParaRPr lang="en-US" sz="1800" dirty="0">
                        <a:solidFill>
                          <a:schemeClr val="tx2">
                            <a:lumMod val="10000"/>
                          </a:schemeClr>
                        </a:solidFill>
                        <a:latin typeface="Times New Roman"/>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200000"/>
                        </a:lnSpc>
                        <a:spcBef>
                          <a:spcPts val="0"/>
                        </a:spcBef>
                        <a:spcAft>
                          <a:spcPts val="0"/>
                        </a:spcAft>
                      </a:pPr>
                      <a:r>
                        <a:rPr lang="en-US" sz="1800" b="1" dirty="0">
                          <a:solidFill>
                            <a:schemeClr val="tx2">
                              <a:lumMod val="10000"/>
                            </a:schemeClr>
                          </a:solidFill>
                          <a:latin typeface="Times New Roman"/>
                          <a:ea typeface="Times New Roman"/>
                          <a:cs typeface="Arial"/>
                        </a:rPr>
                        <a:t>Group disagrees</a:t>
                      </a:r>
                      <a:endParaRPr lang="en-US" sz="1800" dirty="0">
                        <a:solidFill>
                          <a:schemeClr val="tx2">
                            <a:lumMod val="10000"/>
                          </a:schemeClr>
                        </a:solidFill>
                        <a:latin typeface="Times New Roman"/>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4007">
                <a:tc>
                  <a:txBody>
                    <a:bodyPr/>
                    <a:lstStyle/>
                    <a:p>
                      <a:pPr marL="0" marR="0">
                        <a:lnSpc>
                          <a:spcPct val="200000"/>
                        </a:lnSpc>
                        <a:spcBef>
                          <a:spcPts val="0"/>
                        </a:spcBef>
                        <a:spcAft>
                          <a:spcPts val="0"/>
                        </a:spcAft>
                      </a:pPr>
                      <a:r>
                        <a:rPr lang="en-US" sz="1800" b="1" dirty="0">
                          <a:solidFill>
                            <a:srgbClr val="C00000"/>
                          </a:solidFill>
                          <a:latin typeface="Times New Roman"/>
                          <a:ea typeface="Times New Roman"/>
                          <a:cs typeface="Arial"/>
                        </a:rPr>
                        <a:t>Speak out </a:t>
                      </a:r>
                      <a:endParaRPr lang="en-US" sz="1800" dirty="0">
                        <a:solidFill>
                          <a:srgbClr val="C00000"/>
                        </a:solidFill>
                        <a:latin typeface="Times New Roman"/>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200000"/>
                        </a:lnSpc>
                        <a:spcBef>
                          <a:spcPts val="0"/>
                        </a:spcBef>
                        <a:spcAft>
                          <a:spcPts val="0"/>
                        </a:spcAft>
                      </a:pPr>
                      <a:r>
                        <a:rPr lang="en-US" sz="1800" dirty="0">
                          <a:solidFill>
                            <a:schemeClr val="tx2">
                              <a:lumMod val="10000"/>
                            </a:schemeClr>
                          </a:solidFill>
                          <a:latin typeface="Times New Roman"/>
                          <a:ea typeface="Times New Roman"/>
                          <a:cs typeface="Arial"/>
                        </a:rPr>
                        <a:t>Receive praise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200000"/>
                        </a:lnSpc>
                        <a:spcBef>
                          <a:spcPts val="0"/>
                        </a:spcBef>
                        <a:spcAft>
                          <a:spcPts val="0"/>
                        </a:spcAft>
                      </a:pPr>
                      <a:r>
                        <a:rPr lang="en-US" sz="1800" dirty="0">
                          <a:solidFill>
                            <a:schemeClr val="tx2">
                              <a:lumMod val="10000"/>
                            </a:schemeClr>
                          </a:solidFill>
                          <a:latin typeface="Times New Roman"/>
                          <a:ea typeface="Times New Roman"/>
                          <a:cs typeface="Arial"/>
                        </a:rPr>
                        <a:t>Get ridiculed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564007">
                <a:tc>
                  <a:txBody>
                    <a:bodyPr/>
                    <a:lstStyle/>
                    <a:p>
                      <a:pPr marL="0" marR="0">
                        <a:lnSpc>
                          <a:spcPct val="200000"/>
                        </a:lnSpc>
                        <a:spcBef>
                          <a:spcPts val="0"/>
                        </a:spcBef>
                        <a:spcAft>
                          <a:spcPts val="0"/>
                        </a:spcAft>
                      </a:pPr>
                      <a:r>
                        <a:rPr lang="en-US" sz="1800" b="1" dirty="0">
                          <a:solidFill>
                            <a:srgbClr val="C00000"/>
                          </a:solidFill>
                          <a:latin typeface="Times New Roman"/>
                          <a:ea typeface="Times New Roman"/>
                          <a:cs typeface="Arial"/>
                        </a:rPr>
                        <a:t>Remain silent</a:t>
                      </a:r>
                      <a:endParaRPr lang="en-US" sz="1800" dirty="0">
                        <a:solidFill>
                          <a:srgbClr val="C00000"/>
                        </a:solidFill>
                        <a:latin typeface="Times New Roman"/>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200000"/>
                        </a:lnSpc>
                        <a:spcBef>
                          <a:spcPts val="0"/>
                        </a:spcBef>
                        <a:spcAft>
                          <a:spcPts val="0"/>
                        </a:spcAft>
                      </a:pPr>
                      <a:r>
                        <a:rPr lang="en-US" sz="1800" dirty="0">
                          <a:solidFill>
                            <a:schemeClr val="tx2">
                              <a:lumMod val="10000"/>
                            </a:schemeClr>
                          </a:solidFill>
                          <a:latin typeface="Times New Roman"/>
                          <a:ea typeface="Times New Roman"/>
                          <a:cs typeface="Arial"/>
                        </a:rPr>
                        <a:t>Requirement</a:t>
                      </a:r>
                      <a:r>
                        <a:rPr lang="en-US" sz="1800" baseline="0" dirty="0">
                          <a:solidFill>
                            <a:schemeClr val="tx2">
                              <a:lumMod val="10000"/>
                            </a:schemeClr>
                          </a:solidFill>
                          <a:latin typeface="Times New Roman"/>
                          <a:ea typeface="Times New Roman"/>
                          <a:cs typeface="Arial"/>
                        </a:rPr>
                        <a:t>s omitted</a:t>
                      </a:r>
                      <a:endParaRPr lang="en-US" sz="1800" dirty="0">
                        <a:solidFill>
                          <a:schemeClr val="tx2">
                            <a:lumMod val="10000"/>
                          </a:schemeClr>
                        </a:solidFill>
                        <a:latin typeface="Times New Roman"/>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200000"/>
                        </a:lnSpc>
                        <a:spcBef>
                          <a:spcPts val="0"/>
                        </a:spcBef>
                        <a:spcAft>
                          <a:spcPts val="0"/>
                        </a:spcAft>
                      </a:pPr>
                      <a:r>
                        <a:rPr lang="en-US" sz="1800" dirty="0">
                          <a:solidFill>
                            <a:schemeClr val="tx2">
                              <a:lumMod val="10000"/>
                            </a:schemeClr>
                          </a:solidFill>
                          <a:latin typeface="Times New Roman"/>
                          <a:ea typeface="Times New Roman"/>
                          <a:cs typeface="Arial"/>
                        </a:rPr>
                        <a:t>Requirement</a:t>
                      </a:r>
                      <a:r>
                        <a:rPr lang="en-US" sz="1800" baseline="0" dirty="0">
                          <a:solidFill>
                            <a:schemeClr val="tx2">
                              <a:lumMod val="10000"/>
                            </a:schemeClr>
                          </a:solidFill>
                          <a:latin typeface="Times New Roman"/>
                          <a:ea typeface="Times New Roman"/>
                          <a:cs typeface="Arial"/>
                        </a:rPr>
                        <a:t>s omitted</a:t>
                      </a:r>
                      <a:endParaRPr lang="en-US" sz="1800" dirty="0">
                        <a:solidFill>
                          <a:schemeClr val="tx2">
                            <a:lumMod val="10000"/>
                          </a:schemeClr>
                        </a:solidFill>
                        <a:latin typeface="Times New Roman"/>
                        <a:ea typeface="Times New Roman"/>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2438400" y="5715000"/>
            <a:ext cx="73914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“Pascal’s Wager” consequence matrix for requirements communication</a:t>
            </a:r>
          </a:p>
        </p:txBody>
      </p:sp>
      <p:sp>
        <p:nvSpPr>
          <p:cNvPr id="5" name="Cloud Callout 4"/>
          <p:cNvSpPr/>
          <p:nvPr/>
        </p:nvSpPr>
        <p:spPr>
          <a:xfrm>
            <a:off x="3810000" y="1676400"/>
            <a:ext cx="2667000" cy="762000"/>
          </a:xfrm>
          <a:prstGeom prst="cloudCallout">
            <a:avLst>
              <a:gd name="adj1" fmla="val -27205"/>
              <a:gd name="adj2" fmla="val 101654"/>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Arial"/>
                <a:ea typeface="+mn-ea"/>
                <a:cs typeface="+mn-cs"/>
              </a:rPr>
              <a:t>I wish we had </a:t>
            </a:r>
            <a:r>
              <a:rPr kumimoji="0" lang="en-US" sz="1800" b="0" i="0" u="none" strike="noStrike" kern="1200" cap="none" spc="0" normalizeH="0" baseline="0" noProof="0" dirty="0">
                <a:ln>
                  <a:noFill/>
                </a:ln>
                <a:solidFill>
                  <a:srgbClr val="FF0000"/>
                </a:solidFill>
                <a:effectLst/>
                <a:uLnTx/>
                <a:uFillTx/>
                <a:latin typeface="Arial"/>
                <a:ea typeface="+mn-ea"/>
                <a:cs typeface="+mn-cs"/>
              </a:rPr>
              <a:t>….</a:t>
            </a:r>
          </a:p>
        </p:txBody>
      </p:sp>
      <p:pic>
        <p:nvPicPr>
          <p:cNvPr id="92162" name="Picture 2" descr="C:\Documents and Settings\plaplante\Local Settings\Temporary Internet Files\Content.IE5\VK1SZ78L\MPj04421780000[1].jpg"/>
          <p:cNvPicPr>
            <a:picLocks noChangeAspect="1" noChangeArrowheads="1"/>
          </p:cNvPicPr>
          <p:nvPr/>
        </p:nvPicPr>
        <p:blipFill>
          <a:blip r:embed="rId2" cstate="print"/>
          <a:srcRect/>
          <a:stretch>
            <a:fillRect/>
          </a:stretch>
        </p:blipFill>
        <p:spPr bwMode="auto">
          <a:xfrm>
            <a:off x="3810000" y="3048000"/>
            <a:ext cx="990600" cy="990600"/>
          </a:xfrm>
          <a:prstGeom prst="rect">
            <a:avLst/>
          </a:prstGeom>
          <a:noFill/>
        </p:spPr>
      </p:pic>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5D0D4E-D10F-4CAA-B399-96C5B8683DE0}"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Tree>
    <p:extLst>
      <p:ext uri="{BB962C8B-B14F-4D97-AF65-F5344CB8AC3E}">
        <p14:creationId xmlns:p14="http://schemas.microsoft.com/office/powerpoint/2010/main" val="374770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lvl="1"/>
            <a:r>
              <a:rPr lang="en-US" dirty="0"/>
              <a:t>Conflicting client-vendor goals</a:t>
            </a:r>
          </a:p>
          <a:p>
            <a:pPr lvl="1"/>
            <a:r>
              <a:rPr lang="en-US" dirty="0"/>
              <a:t>Low client involvement</a:t>
            </a:r>
          </a:p>
          <a:p>
            <a:pPr lvl="1"/>
            <a:r>
              <a:rPr lang="en-US" dirty="0"/>
              <a:t>Conflicting requirements engineering approaches (between client and vendor)</a:t>
            </a:r>
          </a:p>
          <a:p>
            <a:pPr lvl="1"/>
            <a:r>
              <a:rPr lang="en-US" dirty="0"/>
              <a:t>Misalignment of client commitment with project goals</a:t>
            </a:r>
          </a:p>
          <a:p>
            <a:pPr lvl="1"/>
            <a:r>
              <a:rPr lang="en-US" dirty="0"/>
              <a:t>Disagreements in tool selection</a:t>
            </a:r>
          </a:p>
          <a:p>
            <a:pPr lvl="1"/>
            <a:r>
              <a:rPr lang="en-US" dirty="0"/>
              <a:t>Communication issues</a:t>
            </a:r>
          </a:p>
          <a:p>
            <a:pPr lvl="1"/>
            <a:r>
              <a:rPr lang="en-US" dirty="0"/>
              <a:t>Disowning responsibility</a:t>
            </a:r>
          </a:p>
          <a:p>
            <a:pPr lvl="1"/>
            <a:r>
              <a:rPr lang="en-US" dirty="0"/>
              <a:t>Sign –off issues</a:t>
            </a:r>
          </a:p>
          <a:p>
            <a:pPr lvl="1"/>
            <a:r>
              <a:rPr lang="en-US" dirty="0"/>
              <a:t>Tools misaligned with expectation</a:t>
            </a:r>
          </a:p>
          <a:p>
            <a:endParaRPr lang="en-US" dirty="0"/>
          </a:p>
        </p:txBody>
      </p:sp>
      <p:sp>
        <p:nvSpPr>
          <p:cNvPr id="2" name="Title 1"/>
          <p:cNvSpPr>
            <a:spLocks noGrp="1"/>
          </p:cNvSpPr>
          <p:nvPr>
            <p:ph type="title"/>
          </p:nvPr>
        </p:nvSpPr>
        <p:spPr/>
        <p:txBody>
          <a:bodyPr>
            <a:normAutofit fontScale="90000"/>
          </a:bodyPr>
          <a:lstStyle/>
          <a:p>
            <a:r>
              <a:rPr lang="en-US" dirty="0"/>
              <a:t>Other problems with customer win conditions</a:t>
            </a:r>
          </a:p>
        </p:txBody>
      </p:sp>
      <p:sp>
        <p:nvSpPr>
          <p:cNvPr id="4" name="TextBox 3"/>
          <p:cNvSpPr txBox="1"/>
          <p:nvPr/>
        </p:nvSpPr>
        <p:spPr>
          <a:xfrm>
            <a:off x="2528776" y="6077893"/>
            <a:ext cx="78486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charset="0"/>
                <a:ea typeface="+mn-ea"/>
                <a:cs typeface="+mn-cs"/>
              </a:rPr>
              <a:t>Jyoti M. Bhat, Mayank Gupta, and Santhosh N. Murthy, Overcoming “Requirements Engineering Challenges: Lessons from Offshore Outsourcing,” </a:t>
            </a:r>
            <a:r>
              <a:rPr kumimoji="0" lang="en-US" sz="1200" b="0" i="1" u="none" strike="noStrike" kern="1200" cap="none" spc="0" normalizeH="0" baseline="0" noProof="0" dirty="0">
                <a:ln>
                  <a:noFill/>
                </a:ln>
                <a:solidFill>
                  <a:srgbClr val="FFFFFF"/>
                </a:solidFill>
                <a:effectLst/>
                <a:uLnTx/>
                <a:uFillTx/>
                <a:latin typeface="Arial" charset="0"/>
                <a:ea typeface="+mn-ea"/>
                <a:cs typeface="+mn-cs"/>
              </a:rPr>
              <a:t>IEEE Software</a:t>
            </a:r>
            <a:r>
              <a:rPr kumimoji="0" lang="en-US" sz="1200" b="0" i="0" u="none" strike="noStrike" kern="1200" cap="none" spc="0" normalizeH="0" baseline="0" noProof="0" dirty="0">
                <a:ln>
                  <a:noFill/>
                </a:ln>
                <a:solidFill>
                  <a:srgbClr val="FFFFFF"/>
                </a:solidFill>
                <a:effectLst/>
                <a:uLnTx/>
                <a:uFillTx/>
                <a:latin typeface="Arial" charset="0"/>
                <a:ea typeface="+mn-ea"/>
                <a:cs typeface="+mn-cs"/>
              </a:rPr>
              <a:t>, September/October 2006, pp. 38-44.</a:t>
            </a: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5D0D4E-D10F-4CAA-B399-96C5B8683DE0}"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Tree>
    <p:extLst>
      <p:ext uri="{BB962C8B-B14F-4D97-AF65-F5344CB8AC3E}">
        <p14:creationId xmlns:p14="http://schemas.microsoft.com/office/powerpoint/2010/main" val="3420004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a:t>Shared goal – that is, establish a project “metaphor”</a:t>
            </a:r>
          </a:p>
          <a:p>
            <a:pPr lvl="1"/>
            <a:r>
              <a:rPr lang="en-US" dirty="0"/>
              <a:t>Shared culture – in the project sense, not in the sociological sense</a:t>
            </a:r>
          </a:p>
          <a:p>
            <a:pPr lvl="1"/>
            <a:r>
              <a:rPr lang="en-US" dirty="0"/>
              <a:t>Shared process</a:t>
            </a:r>
          </a:p>
          <a:p>
            <a:pPr lvl="1"/>
            <a:r>
              <a:rPr lang="en-US" dirty="0"/>
              <a:t>Shared responsibility</a:t>
            </a:r>
          </a:p>
          <a:p>
            <a:pPr lvl="1"/>
            <a:r>
              <a:rPr lang="en-US" dirty="0"/>
              <a:t>Trust</a:t>
            </a:r>
          </a:p>
          <a:p>
            <a:endParaRPr lang="en-US" dirty="0"/>
          </a:p>
        </p:txBody>
      </p:sp>
      <p:sp>
        <p:nvSpPr>
          <p:cNvPr id="3" name="Title 2"/>
          <p:cNvSpPr>
            <a:spLocks noGrp="1"/>
          </p:cNvSpPr>
          <p:nvPr>
            <p:ph type="title"/>
          </p:nvPr>
        </p:nvSpPr>
        <p:spPr/>
        <p:txBody>
          <a:bodyPr/>
          <a:lstStyle/>
          <a:p>
            <a:r>
              <a:rPr lang="en-US" dirty="0"/>
              <a:t>Resolving client win conditions</a:t>
            </a: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5D0D4E-D10F-4CAA-B399-96C5B8683DE0}"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
        <p:nvSpPr>
          <p:cNvPr id="11" name="TextBox 10"/>
          <p:cNvSpPr txBox="1"/>
          <p:nvPr/>
        </p:nvSpPr>
        <p:spPr>
          <a:xfrm>
            <a:off x="2133600" y="5181600"/>
            <a:ext cx="48006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From Bhat et al., 2006.</a:t>
            </a:r>
          </a:p>
        </p:txBody>
      </p:sp>
    </p:spTree>
    <p:extLst>
      <p:ext uri="{BB962C8B-B14F-4D97-AF65-F5344CB8AC3E}">
        <p14:creationId xmlns:p14="http://schemas.microsoft.com/office/powerpoint/2010/main" val="202545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ChangeArrowheads="1"/>
          </p:cNvSpPr>
          <p:nvPr>
            <p:ph idx="1"/>
          </p:nvPr>
        </p:nvSpPr>
        <p:spPr>
          <a:noFill/>
        </p:spPr>
        <p:txBody>
          <a:bodyPr vert="horz" wrap="square" lIns="92075" tIns="46038" rIns="92075" bIns="46038" numCol="1" anchor="t" anchorCtr="0" compatLnSpc="1">
            <a:prstTxWarp prst="textNoShape">
              <a:avLst/>
            </a:prstTxWarp>
          </a:bodyPr>
          <a:lstStyle/>
          <a:p>
            <a:pPr eaLnBrk="1" hangingPunct="1"/>
            <a:r>
              <a:rPr lang="en-US" dirty="0"/>
              <a:t>Understand people’s expectations</a:t>
            </a:r>
          </a:p>
          <a:p>
            <a:pPr eaLnBrk="1" hangingPunct="1"/>
            <a:r>
              <a:rPr lang="en-US" dirty="0"/>
              <a:t>Set the ground rules up front</a:t>
            </a:r>
          </a:p>
          <a:p>
            <a:pPr eaLnBrk="1" hangingPunct="1"/>
            <a:r>
              <a:rPr lang="en-US" dirty="0"/>
              <a:t>Look for early successes</a:t>
            </a:r>
          </a:p>
          <a:p>
            <a:pPr eaLnBrk="1" hangingPunct="1"/>
            <a:r>
              <a:rPr lang="en-US" dirty="0"/>
              <a:t>Be sure to give a little</a:t>
            </a:r>
          </a:p>
          <a:p>
            <a:pPr eaLnBrk="1" hangingPunct="1"/>
            <a:r>
              <a:rPr lang="en-US" dirty="0"/>
              <a:t>Conclude negotiating only when all parties are satisfied</a:t>
            </a:r>
          </a:p>
        </p:txBody>
      </p:sp>
      <p:sp>
        <p:nvSpPr>
          <p:cNvPr id="39938" name="Slide Number Placeholder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4140942-FE49-4FE3-B269-5636D556AB32}"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
        <p:nvSpPr>
          <p:cNvPr id="39939" name="AutoShape 2"/>
          <p:cNvSpPr>
            <a:spLocks noGrp="1" noChangeArrowheads="1"/>
          </p:cNvSpPr>
          <p:nvPr>
            <p:ph type="title"/>
          </p:nvPr>
        </p:nvSpPr>
        <p:spPr>
          <a:noFill/>
        </p:spPr>
        <p:txBody>
          <a:bodyPr vert="horz" wrap="square" lIns="92075" tIns="46038" rIns="92075" bIns="46038" numCol="1" anchor="ctr" anchorCtr="1" compatLnSpc="1">
            <a:prstTxWarp prst="textNoShape">
              <a:avLst/>
            </a:prstTxWarp>
          </a:bodyPr>
          <a:lstStyle/>
          <a:p>
            <a:pPr eaLnBrk="1" hangingPunct="1"/>
            <a:r>
              <a:rPr lang="en-US" dirty="0"/>
              <a:t>Win-win negotiating</a:t>
            </a:r>
          </a:p>
        </p:txBody>
      </p:sp>
    </p:spTree>
    <p:extLst>
      <p:ext uri="{BB962C8B-B14F-4D97-AF65-F5344CB8AC3E}">
        <p14:creationId xmlns:p14="http://schemas.microsoft.com/office/powerpoint/2010/main" val="264333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Trade schedule for cost</a:t>
            </a:r>
          </a:p>
          <a:p>
            <a:endParaRPr lang="en-US" dirty="0"/>
          </a:p>
          <a:p>
            <a:pPr>
              <a:buNone/>
            </a:pPr>
            <a:r>
              <a:rPr lang="en-US" dirty="0">
                <a:solidFill>
                  <a:srgbClr val="FF0000"/>
                </a:solidFill>
              </a:rPr>
              <a:t>	</a:t>
            </a:r>
            <a:r>
              <a:rPr lang="en-US" i="1" dirty="0"/>
              <a:t>Upon pressing the “launch missile button”, the system shall launch the missile within 40 ms.</a:t>
            </a:r>
          </a:p>
          <a:p>
            <a:pPr>
              <a:buNone/>
            </a:pPr>
            <a:endParaRPr lang="en-US" dirty="0"/>
          </a:p>
          <a:p>
            <a:pPr>
              <a:buNone/>
            </a:pPr>
            <a:r>
              <a:rPr lang="en-US" dirty="0"/>
              <a:t>	Cost: $75K, 2 staff months</a:t>
            </a:r>
          </a:p>
          <a:p>
            <a:pPr>
              <a:buNone/>
            </a:pPr>
            <a:endParaRPr lang="en-US" dirty="0"/>
          </a:p>
          <a:p>
            <a:r>
              <a:rPr lang="en-US" dirty="0"/>
              <a:t>Alternative: Maintain cost but relax schedule to 4 months.</a:t>
            </a:r>
          </a:p>
        </p:txBody>
      </p:sp>
      <p:sp>
        <p:nvSpPr>
          <p:cNvPr id="3" name="Title 2"/>
          <p:cNvSpPr>
            <a:spLocks noGrp="1"/>
          </p:cNvSpPr>
          <p:nvPr>
            <p:ph type="title"/>
          </p:nvPr>
        </p:nvSpPr>
        <p:spPr/>
        <p:txBody>
          <a:bodyPr/>
          <a:lstStyle/>
          <a:p>
            <a:r>
              <a:rPr lang="en-US" dirty="0"/>
              <a:t>Example 2</a:t>
            </a: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5D0D4E-D10F-4CAA-B399-96C5B8683DE0}"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Tree>
    <p:extLst>
      <p:ext uri="{BB962C8B-B14F-4D97-AF65-F5344CB8AC3E}">
        <p14:creationId xmlns:p14="http://schemas.microsoft.com/office/powerpoint/2010/main" val="1862027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Trade cost for risk</a:t>
            </a:r>
          </a:p>
        </p:txBody>
      </p:sp>
      <p:sp>
        <p:nvSpPr>
          <p:cNvPr id="3" name="Title 2"/>
          <p:cNvSpPr>
            <a:spLocks noGrp="1"/>
          </p:cNvSpPr>
          <p:nvPr>
            <p:ph type="title"/>
          </p:nvPr>
        </p:nvSpPr>
        <p:spPr/>
        <p:txBody>
          <a:bodyPr/>
          <a:lstStyle/>
          <a:p>
            <a:r>
              <a:rPr lang="en-US" dirty="0"/>
              <a:t>Example 3</a:t>
            </a:r>
          </a:p>
        </p:txBody>
      </p:sp>
      <p:sp>
        <p:nvSpPr>
          <p:cNvPr id="4" name="Rectangle 3"/>
          <p:cNvSpPr/>
          <p:nvPr/>
        </p:nvSpPr>
        <p:spPr>
          <a:xfrm>
            <a:off x="2286000" y="2362201"/>
            <a:ext cx="8077200" cy="138499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1200" cap="none" spc="0" normalizeH="0" baseline="0" noProof="0" dirty="0">
                <a:ln>
                  <a:noFill/>
                </a:ln>
                <a:solidFill>
                  <a:srgbClr val="FFFFFF"/>
                </a:solidFill>
                <a:effectLst/>
                <a:uLnTx/>
                <a:uFillTx/>
                <a:latin typeface="Arial" charset="0"/>
                <a:ea typeface="+mn-ea"/>
                <a:cs typeface="+mn-cs"/>
              </a:rPr>
              <a:t>Upon pressing the “launch missile” button, the system shall launch the missile within 40 ms </a:t>
            </a:r>
            <a:r>
              <a:rPr kumimoji="0" lang="en-US" sz="2800" b="0" i="1" u="none" strike="noStrike" kern="1200" cap="none" spc="0" normalizeH="0" baseline="0" noProof="0" dirty="0">
                <a:ln>
                  <a:noFill/>
                </a:ln>
                <a:solidFill>
                  <a:srgbClr val="FFFF00"/>
                </a:solidFill>
                <a:effectLst/>
                <a:uLnTx/>
                <a:uFillTx/>
                <a:latin typeface="Arial" charset="0"/>
                <a:ea typeface="+mn-ea"/>
                <a:cs typeface="+mn-cs"/>
              </a:rPr>
              <a:t>with 99% certainty.</a:t>
            </a:r>
          </a:p>
        </p:txBody>
      </p:sp>
      <p:sp>
        <p:nvSpPr>
          <p:cNvPr id="5" name="Rectangle 4"/>
          <p:cNvSpPr/>
          <p:nvPr/>
        </p:nvSpPr>
        <p:spPr>
          <a:xfrm>
            <a:off x="2362200" y="4343401"/>
            <a:ext cx="7543800" cy="138499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charset="0"/>
                <a:ea typeface="+mn-ea"/>
                <a:cs typeface="+mn-cs"/>
              </a:rPr>
              <a:t>Alternative: Recognize that hard schedulability guarantees are virtually impossible and expensive.</a:t>
            </a:r>
          </a:p>
        </p:txBody>
      </p:sp>
      <p:sp>
        <p:nvSpPr>
          <p:cNvPr id="8" name="Slide Number Placeholder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5D0D4E-D10F-4CAA-B399-96C5B8683DE0}"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Tree>
    <p:extLst>
      <p:ext uri="{BB962C8B-B14F-4D97-AF65-F5344CB8AC3E}">
        <p14:creationId xmlns:p14="http://schemas.microsoft.com/office/powerpoint/2010/main" val="507819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Trade performance (accuracy) for cost</a:t>
            </a:r>
          </a:p>
        </p:txBody>
      </p:sp>
      <p:sp>
        <p:nvSpPr>
          <p:cNvPr id="3" name="Title 2"/>
          <p:cNvSpPr>
            <a:spLocks noGrp="1"/>
          </p:cNvSpPr>
          <p:nvPr>
            <p:ph type="title"/>
          </p:nvPr>
        </p:nvSpPr>
        <p:spPr/>
        <p:txBody>
          <a:bodyPr/>
          <a:lstStyle/>
          <a:p>
            <a:r>
              <a:rPr lang="en-US" dirty="0"/>
              <a:t>Example 4</a:t>
            </a:r>
          </a:p>
        </p:txBody>
      </p:sp>
      <p:sp>
        <p:nvSpPr>
          <p:cNvPr id="4" name="Rectangle 3"/>
          <p:cNvSpPr/>
          <p:nvPr/>
        </p:nvSpPr>
        <p:spPr>
          <a:xfrm>
            <a:off x="2286000" y="2209801"/>
            <a:ext cx="7848600" cy="95410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1200" cap="none" spc="0" normalizeH="0" baseline="0" noProof="0" dirty="0">
                <a:ln>
                  <a:noFill/>
                </a:ln>
                <a:solidFill>
                  <a:srgbClr val="FFFFFF"/>
                </a:solidFill>
                <a:effectLst/>
                <a:uLnTx/>
                <a:uFillTx/>
                <a:latin typeface="Arial" charset="0"/>
                <a:ea typeface="+mn-ea"/>
                <a:cs typeface="+mn-cs"/>
              </a:rPr>
              <a:t>Upon pressing the “launch missile” button, the system shall launch the missile </a:t>
            </a:r>
            <a:r>
              <a:rPr kumimoji="0" lang="en-US" sz="2800" b="0" i="1" u="none" strike="noStrike" kern="1200" cap="none" spc="0" normalizeH="0" baseline="0" noProof="0" dirty="0">
                <a:ln>
                  <a:noFill/>
                </a:ln>
                <a:solidFill>
                  <a:srgbClr val="FFFF00"/>
                </a:solidFill>
                <a:effectLst/>
                <a:uLnTx/>
                <a:uFillTx/>
                <a:latin typeface="Arial" charset="0"/>
                <a:ea typeface="+mn-ea"/>
                <a:cs typeface="+mn-cs"/>
              </a:rPr>
              <a:t>within 100 ms.</a:t>
            </a:r>
          </a:p>
        </p:txBody>
      </p:sp>
      <p:sp>
        <p:nvSpPr>
          <p:cNvPr id="5" name="Rectangle 4"/>
          <p:cNvSpPr/>
          <p:nvPr/>
        </p:nvSpPr>
        <p:spPr>
          <a:xfrm>
            <a:off x="2286000" y="3962401"/>
            <a:ext cx="7543800" cy="95410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charset="0"/>
                <a:ea typeface="+mn-ea"/>
                <a:cs typeface="+mn-cs"/>
              </a:rPr>
              <a:t>Alternative: Relax time to launch in order to meet schedulability constraints.</a:t>
            </a:r>
          </a:p>
        </p:txBody>
      </p:sp>
      <p:sp>
        <p:nvSpPr>
          <p:cNvPr id="8" name="Slide Number Placeholder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5D0D4E-D10F-4CAA-B399-96C5B8683DE0}" type="slidenum">
              <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4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Arial" charset="0"/>
              <a:ea typeface="+mn-ea"/>
              <a:cs typeface="+mn-cs"/>
            </a:endParaRPr>
          </a:p>
        </p:txBody>
      </p:sp>
    </p:spTree>
    <p:extLst>
      <p:ext uri="{BB962C8B-B14F-4D97-AF65-F5344CB8AC3E}">
        <p14:creationId xmlns:p14="http://schemas.microsoft.com/office/powerpoint/2010/main" val="1341288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101010 data lines to infinity">
            <a:extLst>
              <a:ext uri="{FF2B5EF4-FFF2-40B4-BE49-F238E27FC236}">
                <a16:creationId xmlns:a16="http://schemas.microsoft.com/office/drawing/2014/main" id="{88D03A41-A45E-B689-C63E-3F80665F7258}"/>
              </a:ext>
            </a:extLst>
          </p:cNvPr>
          <p:cNvPicPr>
            <a:picLocks noChangeAspect="1"/>
          </p:cNvPicPr>
          <p:nvPr/>
        </p:nvPicPr>
        <p:blipFill rotWithShape="1">
          <a:blip r:embed="rId2"/>
          <a:srcRect r="18157"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D8DEF-931C-6FF5-138C-0040BB600A3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bg1"/>
                </a:solidFill>
              </a:rPr>
              <a:t>Traceability Help in Mitigating Risks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63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4965430" y="629268"/>
            <a:ext cx="6586491" cy="1286160"/>
          </a:xfrm>
        </p:spPr>
        <p:txBody>
          <a:bodyPr anchor="b">
            <a:normAutofit/>
          </a:bodyPr>
          <a:lstStyle/>
          <a:p>
            <a:pPr eaLnBrk="1" hangingPunct="1">
              <a:defRPr/>
            </a:pPr>
            <a:r>
              <a:rPr lang="en-US" altLang="en-US"/>
              <a:t>Traceability</a:t>
            </a:r>
          </a:p>
        </p:txBody>
      </p:sp>
      <p:sp>
        <p:nvSpPr>
          <p:cNvPr id="119811" name="Rectangle 3"/>
          <p:cNvSpPr>
            <a:spLocks noGrp="1" noChangeArrowheads="1"/>
          </p:cNvSpPr>
          <p:nvPr>
            <p:ph type="body" idx="1"/>
          </p:nvPr>
        </p:nvSpPr>
        <p:spPr>
          <a:xfrm>
            <a:off x="4965431" y="2438400"/>
            <a:ext cx="6586489" cy="3785419"/>
          </a:xfrm>
        </p:spPr>
        <p:txBody>
          <a:bodyPr>
            <a:normAutofit/>
          </a:bodyPr>
          <a:lstStyle/>
          <a:p>
            <a:pPr eaLnBrk="1" hangingPunct="1">
              <a:defRPr/>
            </a:pPr>
            <a:r>
              <a:rPr lang="en-GB" sz="2000"/>
              <a:t>Traceability is concerned with the relationships between requirements, their sources and the system design</a:t>
            </a:r>
          </a:p>
          <a:p>
            <a:pPr lvl="1" eaLnBrk="1" hangingPunct="1">
              <a:defRPr/>
            </a:pPr>
            <a:r>
              <a:rPr lang="en-GB" sz="2000"/>
              <a:t>Source traceability</a:t>
            </a:r>
          </a:p>
          <a:p>
            <a:pPr lvl="2" eaLnBrk="1" hangingPunct="1">
              <a:defRPr/>
            </a:pPr>
            <a:r>
              <a:rPr lang="en-GB" dirty="0"/>
              <a:t>Links from requirements to stakeholders who proposed these requirements</a:t>
            </a:r>
          </a:p>
          <a:p>
            <a:pPr lvl="1" eaLnBrk="1" hangingPunct="1">
              <a:defRPr/>
            </a:pPr>
            <a:r>
              <a:rPr lang="en-GB" sz="2000"/>
              <a:t>Requirements traceability</a:t>
            </a:r>
          </a:p>
          <a:p>
            <a:pPr lvl="2" eaLnBrk="1" hangingPunct="1">
              <a:defRPr/>
            </a:pPr>
            <a:r>
              <a:rPr lang="en-GB" dirty="0"/>
              <a:t>Links between dependent requirements</a:t>
            </a:r>
          </a:p>
          <a:p>
            <a:pPr lvl="1" eaLnBrk="1" hangingPunct="1">
              <a:defRPr/>
            </a:pPr>
            <a:r>
              <a:rPr lang="en-GB" sz="2000"/>
              <a:t>Design traceability</a:t>
            </a:r>
          </a:p>
          <a:p>
            <a:pPr lvl="2" eaLnBrk="1" hangingPunct="1">
              <a:defRPr/>
            </a:pPr>
            <a:r>
              <a:rPr lang="en-GB" dirty="0"/>
              <a:t>Links from the requirements to the design</a:t>
            </a:r>
          </a:p>
        </p:txBody>
      </p:sp>
      <p:pic>
        <p:nvPicPr>
          <p:cNvPr id="119813" name="Picture 119812" descr="A person reaching for a paper on a table full of paper and sticky notes">
            <a:extLst>
              <a:ext uri="{FF2B5EF4-FFF2-40B4-BE49-F238E27FC236}">
                <a16:creationId xmlns:a16="http://schemas.microsoft.com/office/drawing/2014/main" id="{297724A0-641A-129A-8030-ACB02170A2DC}"/>
              </a:ext>
            </a:extLst>
          </p:cNvPr>
          <p:cNvPicPr>
            <a:picLocks noChangeAspect="1"/>
          </p:cNvPicPr>
          <p:nvPr/>
        </p:nvPicPr>
        <p:blipFill rotWithShape="1">
          <a:blip r:embed="rId3"/>
          <a:srcRect l="26944" r="27937" b="-1"/>
          <a:stretch/>
        </p:blipFill>
        <p:spPr>
          <a:xfrm>
            <a:off x="20" y="10"/>
            <a:ext cx="4635571" cy="6857990"/>
          </a:xfrm>
          <a:prstGeom prst="rect">
            <a:avLst/>
          </a:prstGeom>
          <a:effectLst/>
        </p:spPr>
      </p:pic>
      <p:cxnSp>
        <p:nvCxnSpPr>
          <p:cNvPr id="119817" name="Straight Connector 11981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B4F85"/>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10167042" y="6356350"/>
            <a:ext cx="1186758" cy="365125"/>
          </a:xfrm>
        </p:spPr>
        <p:txBody>
          <a:bodyP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ts val="600"/>
              </a:spcAft>
              <a:buClrTx/>
              <a:buSzTx/>
              <a:buFontTx/>
              <a:buNone/>
              <a:tabLst/>
              <a:defRPr/>
            </a:pPr>
            <a:fld id="{BE8D4D8C-92DE-4FE3-A230-151E93690843}" type="slidenum">
              <a:rPr kumimoji="0" lang="en-US" altLang="en-US" sz="1200" b="0" i="0" u="none" strike="noStrike" kern="1200" cap="none" spc="0" normalizeH="0" baseline="0" noProof="0">
                <a:ln>
                  <a:noFill/>
                </a:ln>
                <a:solidFill>
                  <a:prstClr val="black"/>
                </a:solidFill>
                <a:effectLst>
                  <a:outerShdw blurRad="38100" dist="38100" dir="2700000" algn="tl">
                    <a:srgbClr val="000000"/>
                  </a:outerShdw>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ts val="600"/>
                </a:spcAft>
                <a:buClrTx/>
                <a:buSzTx/>
                <a:buFontTx/>
                <a:buNone/>
                <a:tabLst/>
                <a:defRPr/>
              </a:pPr>
              <a:t>38</a:t>
            </a:fld>
            <a:endParaRPr kumimoji="0" lang="en-US" altLang="en-US" sz="1200" b="0" i="0" u="none" strike="noStrike" kern="1200" cap="none" spc="0" normalizeH="0" baseline="0" noProof="0">
              <a:ln>
                <a:noFill/>
              </a:ln>
              <a:solidFill>
                <a:prstClr val="black"/>
              </a:solidFill>
              <a:effectLst>
                <a:outerShdw blurRad="38100" dist="38100" dir="2700000" algn="tl">
                  <a:srgbClr val="000000"/>
                </a:outerShdw>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539498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Table&#10;&#10;Description automatically generated">
            <a:extLst>
              <a:ext uri="{FF2B5EF4-FFF2-40B4-BE49-F238E27FC236}">
                <a16:creationId xmlns:a16="http://schemas.microsoft.com/office/drawing/2014/main" id="{76F5F8EA-00E3-9A28-511F-E34BA2DC6F79}"/>
              </a:ext>
            </a:extLst>
          </p:cNvPr>
          <p:cNvPicPr>
            <a:picLocks noGrp="1" noChangeAspect="1"/>
          </p:cNvPicPr>
          <p:nvPr>
            <p:ph idx="1"/>
          </p:nvPr>
        </p:nvPicPr>
        <p:blipFill>
          <a:blip r:embed="rId2"/>
          <a:stretch>
            <a:fillRect/>
          </a:stretch>
        </p:blipFill>
        <p:spPr>
          <a:xfrm>
            <a:off x="1865680" y="457200"/>
            <a:ext cx="8460639" cy="5943600"/>
          </a:xfrm>
          <a:prstGeom prst="rect">
            <a:avLst/>
          </a:prstGeom>
        </p:spPr>
      </p:pic>
    </p:spTree>
    <p:extLst>
      <p:ext uri="{BB962C8B-B14F-4D97-AF65-F5344CB8AC3E}">
        <p14:creationId xmlns:p14="http://schemas.microsoft.com/office/powerpoint/2010/main" val="47796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426" name="Rectangle 2">
            <a:extLst>
              <a:ext uri="{FF2B5EF4-FFF2-40B4-BE49-F238E27FC236}">
                <a16:creationId xmlns:a16="http://schemas.microsoft.com/office/drawing/2014/main" id="{C3A8DF5C-A210-4688-B21B-D148782BA197}"/>
              </a:ext>
            </a:extLst>
          </p:cNvPr>
          <p:cNvSpPr>
            <a:spLocks noGrp="1" noChangeArrowheads="1"/>
          </p:cNvSpPr>
          <p:nvPr>
            <p:ph type="title"/>
          </p:nvPr>
        </p:nvSpPr>
        <p:spPr>
          <a:xfrm>
            <a:off x="660041" y="2767106"/>
            <a:ext cx="2880828" cy="3071906"/>
          </a:xfrm>
        </p:spPr>
        <p:txBody>
          <a:bodyPr vert="horz" lIns="91440" tIns="45720" rIns="91440" bIns="45720" rtlCol="0" anchor="t">
            <a:normAutofit/>
          </a:bodyPr>
          <a:lstStyle/>
          <a:p>
            <a:r>
              <a:rPr lang="en-US" altLang="en-US" sz="4000" kern="1200">
                <a:solidFill>
                  <a:srgbClr val="FFFFFF"/>
                </a:solidFill>
                <a:latin typeface="+mj-lt"/>
                <a:ea typeface="+mj-ea"/>
                <a:cs typeface="+mj-cs"/>
              </a:rPr>
              <a:t>Beta Testing</a:t>
            </a:r>
          </a:p>
        </p:txBody>
      </p:sp>
      <p:pic>
        <p:nvPicPr>
          <p:cNvPr id="103427" name="Picture 5" descr="betareleasecriteria">
            <a:extLst>
              <a:ext uri="{FF2B5EF4-FFF2-40B4-BE49-F238E27FC236}">
                <a16:creationId xmlns:a16="http://schemas.microsoft.com/office/drawing/2014/main" id="{E1BA6BF8-F8F1-4128-BBDB-8A38DD7117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502428" y="831314"/>
            <a:ext cx="7225748" cy="5195372"/>
          </a:xfrm>
          <a:prstGeom prst="rect">
            <a:avLst/>
          </a:prstGeom>
        </p:spPr>
      </p:pic>
      <p:sp>
        <p:nvSpPr>
          <p:cNvPr id="103428" name="Rectangle 19">
            <a:extLst>
              <a:ext uri="{FF2B5EF4-FFF2-40B4-BE49-F238E27FC236}">
                <a16:creationId xmlns:a16="http://schemas.microsoft.com/office/drawing/2014/main" id="{2BAEA50C-FC84-4954-B4C5-01A095C14222}"/>
              </a:ext>
            </a:extLst>
          </p:cNvPr>
          <p:cNvSpPr>
            <a:spLocks noGrp="1" noChangeArrowheads="1"/>
          </p:cNvSpPr>
          <p:nvPr>
            <p:ph type="sldNum" sz="quarter" idx="12"/>
          </p:nvPr>
        </p:nvSpPr>
        <p:spPr bwMode="auto">
          <a:xfrm>
            <a:off x="11704319"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 anchorCtr="0" compatLnSpc="1">
            <a:prstTxWarp prst="textNoShape">
              <a:avLst/>
            </a:prstTxWarp>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7D558823-4FDC-4186-A4C7-06D37951B3CC}" type="slidenum">
              <a:rPr kumimoji="0" lang="en-US" altLang="en-US" sz="1100" b="1"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altLang="en-US" sz="1100" b="1"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C6F59659-36AA-5106-A9FE-4E9D63EF1283}"/>
              </a:ext>
            </a:extLst>
          </p:cNvPr>
          <p:cNvPicPr>
            <a:picLocks noGrp="1" noChangeAspect="1"/>
          </p:cNvPicPr>
          <p:nvPr>
            <p:ph idx="1"/>
          </p:nvPr>
        </p:nvPicPr>
        <p:blipFill>
          <a:blip r:embed="rId2"/>
          <a:stretch>
            <a:fillRect/>
          </a:stretch>
        </p:blipFill>
        <p:spPr>
          <a:xfrm>
            <a:off x="1593273" y="457200"/>
            <a:ext cx="9005454" cy="5943600"/>
          </a:xfrm>
          <a:prstGeom prst="rect">
            <a:avLst/>
          </a:prstGeom>
        </p:spPr>
      </p:pic>
    </p:spTree>
    <p:extLst>
      <p:ext uri="{BB962C8B-B14F-4D97-AF65-F5344CB8AC3E}">
        <p14:creationId xmlns:p14="http://schemas.microsoft.com/office/powerpoint/2010/main" val="90334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9E335A9D-145E-4D05-3F52-9173C0FA9857}"/>
              </a:ext>
            </a:extLst>
          </p:cNvPr>
          <p:cNvPicPr>
            <a:picLocks noGrp="1" noChangeAspect="1"/>
          </p:cNvPicPr>
          <p:nvPr>
            <p:ph idx="1"/>
          </p:nvPr>
        </p:nvPicPr>
        <p:blipFill>
          <a:blip r:embed="rId2"/>
          <a:stretch>
            <a:fillRect/>
          </a:stretch>
        </p:blipFill>
        <p:spPr>
          <a:xfrm>
            <a:off x="643467" y="1575139"/>
            <a:ext cx="10905066" cy="3707722"/>
          </a:xfrm>
          <a:prstGeom prst="rect">
            <a:avLst/>
          </a:prstGeom>
        </p:spPr>
      </p:pic>
    </p:spTree>
    <p:extLst>
      <p:ext uri="{BB962C8B-B14F-4D97-AF65-F5344CB8AC3E}">
        <p14:creationId xmlns:p14="http://schemas.microsoft.com/office/powerpoint/2010/main" val="2131119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090869B0-B4D0-CD2B-A0B3-BAB38D622F86}"/>
              </a:ext>
            </a:extLst>
          </p:cNvPr>
          <p:cNvPicPr>
            <a:picLocks noGrp="1" noChangeAspect="1"/>
          </p:cNvPicPr>
          <p:nvPr>
            <p:ph idx="1"/>
          </p:nvPr>
        </p:nvPicPr>
        <p:blipFill>
          <a:blip r:embed="rId2"/>
          <a:stretch>
            <a:fillRect/>
          </a:stretch>
        </p:blipFill>
        <p:spPr>
          <a:xfrm>
            <a:off x="1593273" y="457200"/>
            <a:ext cx="9005454" cy="5943600"/>
          </a:xfrm>
          <a:prstGeom prst="rect">
            <a:avLst/>
          </a:prstGeom>
        </p:spPr>
      </p:pic>
    </p:spTree>
    <p:extLst>
      <p:ext uri="{BB962C8B-B14F-4D97-AF65-F5344CB8AC3E}">
        <p14:creationId xmlns:p14="http://schemas.microsoft.com/office/powerpoint/2010/main" val="3438669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962" name="Rectangle 2"/>
          <p:cNvSpPr>
            <a:spLocks noGrp="1" noChangeArrowheads="1"/>
          </p:cNvSpPr>
          <p:nvPr>
            <p:ph type="title"/>
          </p:nvPr>
        </p:nvSpPr>
        <p:spPr>
          <a:xfrm>
            <a:off x="686834" y="1153572"/>
            <a:ext cx="3200400" cy="4461163"/>
          </a:xfrm>
        </p:spPr>
        <p:txBody>
          <a:bodyPr>
            <a:normAutofit/>
          </a:bodyPr>
          <a:lstStyle/>
          <a:p>
            <a:r>
              <a:rPr lang="en-US">
                <a:solidFill>
                  <a:srgbClr val="FFFFFF"/>
                </a:solidFill>
              </a:rPr>
              <a:t>The Test Coverage Matrix</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963" name="Rectangle 3"/>
          <p:cNvSpPr>
            <a:spLocks noGrp="1" noChangeArrowheads="1"/>
          </p:cNvSpPr>
          <p:nvPr>
            <p:ph type="body" idx="1"/>
          </p:nvPr>
        </p:nvSpPr>
        <p:spPr>
          <a:xfrm>
            <a:off x="4447308" y="591344"/>
            <a:ext cx="6906491" cy="5585619"/>
          </a:xfrm>
        </p:spPr>
        <p:txBody>
          <a:bodyPr anchor="ctr">
            <a:normAutofit/>
          </a:bodyPr>
          <a:lstStyle/>
          <a:p>
            <a:r>
              <a:rPr lang="en-US"/>
              <a:t>Ensures that requirements are listed.</a:t>
            </a:r>
          </a:p>
          <a:p>
            <a:r>
              <a:rPr lang="en-US"/>
              <a:t>Identifies the tests associated with each requirement.</a:t>
            </a:r>
          </a:p>
          <a:p>
            <a:r>
              <a:rPr lang="en-US"/>
              <a:t>Facilitates review of requirements and the tests.</a:t>
            </a:r>
          </a:p>
          <a:p>
            <a:r>
              <a:rPr lang="en-US"/>
              <a:t>Provides an easy mechanism to track status of test case design and review program.</a:t>
            </a:r>
          </a:p>
          <a:p>
            <a:r>
              <a:rPr lang="en-US"/>
              <a:t>Is easily made part of the master test plan and can be updated throughout the project to give a record of all requirements testing.</a:t>
            </a:r>
          </a:p>
          <a:p>
            <a:endParaRPr lang="en-US"/>
          </a:p>
        </p:txBody>
      </p:sp>
      <p:sp>
        <p:nvSpPr>
          <p:cNvPr id="6" name="Slide Number Placeholder 5"/>
          <p:cNvSpPr>
            <a:spLocks noGrp="1"/>
          </p:cNvSpPr>
          <p:nvPr>
            <p:ph type="sldNum" sz="quarter" idx="12"/>
          </p:nvPr>
        </p:nvSpPr>
        <p:spPr>
          <a:xfrm>
            <a:off x="9541564" y="6356350"/>
            <a:ext cx="1812235"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E44BFB8-5C4F-4AB3-BC4E-49C70684CAE9}"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Arc 7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4114" name="Rectangle 2"/>
          <p:cNvSpPr>
            <a:spLocks noGrp="1" noChangeArrowheads="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Test Coverage Matrix</a:t>
            </a:r>
          </a:p>
        </p:txBody>
      </p:sp>
      <p:sp>
        <p:nvSpPr>
          <p:cNvPr id="78" name="Freeform: Shape 7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4117" name="Picture 5" descr="CoverageMatrix"/>
          <p:cNvPicPr>
            <a:picLocks noGrp="1" noChangeAspect="1" noChangeArrowheads="1"/>
          </p:cNvPicPr>
          <p:nvPr>
            <p:ph idx="1"/>
          </p:nvPr>
        </p:nvPicPr>
        <p:blipFill>
          <a:blip r:embed="rId3" cstate="print"/>
          <a:stretch>
            <a:fillRect/>
          </a:stretch>
        </p:blipFill>
        <p:spPr>
          <a:xfrm>
            <a:off x="703182" y="1751668"/>
            <a:ext cx="4777381" cy="318492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p:cNvSpPr txBox="1"/>
          <p:nvPr/>
        </p:nvSpPr>
        <p:spPr>
          <a:xfrm>
            <a:off x="5894962" y="1984443"/>
            <a:ext cx="5458838" cy="4192520"/>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T</a:t>
            </a:r>
            <a:r>
              <a:rPr kumimoji="0" lang="en-US" sz="1800" b="0" i="1" u="none" strike="noStrike" kern="1200" cap="none" spc="0" normalizeH="0" baseline="-25000" noProof="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are test case numbers , </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N</a:t>
            </a:r>
            <a:r>
              <a:rPr kumimoji="0" lang="en-US" sz="1800" b="0" i="1" u="none" strike="noStrike" kern="1200" cap="none" spc="0" normalizeH="0" baseline="-25000" noProof="0">
                <a:ln>
                  <a:noFill/>
                </a:ln>
                <a:solidFill>
                  <a:prstClr val="black"/>
                </a:solidFill>
                <a:effectLst/>
                <a:uLnTx/>
                <a:uFillTx/>
                <a:latin typeface="Calibri" panose="020F0502020204030204"/>
                <a:ea typeface="+mn-ea"/>
                <a:cs typeface="+mn-cs"/>
              </a:rPr>
              <a:t>k</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are requirements numbers from SRS. </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A</a:t>
            </a:r>
            <a:r>
              <a:rPr kumimoji="0" lang="en-US" sz="1800" b="0" i="1" u="none" strike="noStrike" kern="1200" cap="none" spc="0" normalizeH="0" baseline="-25000" noProof="0">
                <a:ln>
                  <a:noFill/>
                </a:ln>
                <a:solidFill>
                  <a:prstClr val="black"/>
                </a:solidFill>
                <a:effectLst/>
                <a:uLnTx/>
                <a:uFillTx/>
                <a:latin typeface="Calibri" panose="020F0502020204030204"/>
                <a:ea typeface="+mn-ea"/>
                <a:cs typeface="+mn-cs"/>
              </a:rPr>
              <a:t>ij</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=X if test </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T</a:t>
            </a:r>
            <a:r>
              <a:rPr kumimoji="0" lang="en-US" sz="1800" b="0" i="1" u="none" strike="noStrike" kern="1200" cap="none" spc="0" normalizeH="0" baseline="-25000" noProof="0">
                <a:ln>
                  <a:noFill/>
                </a:ln>
                <a:solidFill>
                  <a:prstClr val="black"/>
                </a:solidFill>
                <a:effectLst/>
                <a:uLnTx/>
                <a:uFillTx/>
                <a:latin typeface="Calibri" panose="020F0502020204030204"/>
                <a:ea typeface="+mn-ea"/>
                <a:cs typeface="+mn-cs"/>
              </a:rPr>
              <a:t>i</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tests requirement </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N</a:t>
            </a:r>
            <a:r>
              <a:rPr kumimoji="0" lang="en-US" sz="1800" b="0" i="1" u="none" strike="noStrike" kern="1200" cap="none" spc="0" normalizeH="0" baseline="-25000" noProof="0">
                <a:ln>
                  <a:noFill/>
                </a:ln>
                <a:solidFill>
                  <a:prstClr val="black"/>
                </a:solidFill>
                <a:effectLst/>
                <a:uLnTx/>
                <a:uFillTx/>
                <a:latin typeface="Calibri" panose="020F0502020204030204"/>
                <a:ea typeface="+mn-ea"/>
                <a:cs typeface="+mn-cs"/>
              </a:rPr>
              <a:t>j</a:t>
            </a:r>
          </a:p>
        </p:txBody>
      </p:sp>
      <p:sp>
        <p:nvSpPr>
          <p:cNvPr id="5" name="Rectangle 19"/>
          <p:cNvSpPr>
            <a:spLocks noGrp="1" noChangeArrowheads="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E576698-1B82-4B16-BFA3-EEBE0E9D0C2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 name="Straight Connector 10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562" name="Rectangle 2"/>
          <p:cNvSpPr>
            <a:spLocks noGrp="1" noChangeArrowheads="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 Coverage Matrix : Example</a:t>
            </a:r>
          </a:p>
        </p:txBody>
      </p:sp>
      <p:cxnSp>
        <p:nvCxnSpPr>
          <p:cNvPr id="106" name="Straight Connector 10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Slide Number Placeholder 4"/>
          <p:cNvSpPr>
            <a:spLocks noGrp="1"/>
          </p:cNvSpPr>
          <p:nvPr>
            <p:ph type="sldNum" sz="quarter" idx="12"/>
          </p:nvPr>
        </p:nvSpPr>
        <p:spPr>
          <a:xfrm>
            <a:off x="8610600" y="6522430"/>
            <a:ext cx="2743200" cy="347472"/>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61FB552-B5F3-44BF-84B4-AEDD87C0DFBA}" type="slidenum">
              <a:rPr kumimoji="0" lang="en-US" sz="1200" b="0" i="0" u="none" strike="noStrike" kern="1200" cap="none" spc="0" normalizeH="0" baseline="0" noProof="0">
                <a:ln>
                  <a:noFill/>
                </a:ln>
                <a:solidFill>
                  <a:srgbClr val="89898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45</a:t>
            </a:fld>
            <a:endParaRPr kumimoji="0" lang="en-US" sz="1200" b="0" i="0" u="none" strike="noStrike" kern="1200" cap="none" spc="0" normalizeH="0" baseline="0" noProof="0">
              <a:ln>
                <a:noFill/>
              </a:ln>
              <a:solidFill>
                <a:srgbClr val="898989"/>
              </a:solidFill>
              <a:effectLst/>
              <a:uLnTx/>
              <a:uFillTx/>
              <a:latin typeface="Calibri" panose="020F0502020204030204"/>
              <a:ea typeface="+mn-ea"/>
              <a:cs typeface="+mn-cs"/>
            </a:endParaRPr>
          </a:p>
        </p:txBody>
      </p:sp>
      <p:graphicFrame>
        <p:nvGraphicFramePr>
          <p:cNvPr id="194593" name="Group 33"/>
          <p:cNvGraphicFramePr>
            <a:graphicFrameLocks noGrp="1"/>
          </p:cNvGraphicFramePr>
          <p:nvPr/>
        </p:nvGraphicFramePr>
        <p:xfrm>
          <a:off x="320040" y="2571877"/>
          <a:ext cx="11496824" cy="3708969"/>
        </p:xfrm>
        <a:graphic>
          <a:graphicData uri="http://schemas.openxmlformats.org/drawingml/2006/table">
            <a:tbl>
              <a:tblPr firstRow="1" bandRow="1"/>
              <a:tblGrid>
                <a:gridCol w="4967240">
                  <a:extLst>
                    <a:ext uri="{9D8B030D-6E8A-4147-A177-3AD203B41FA5}">
                      <a16:colId xmlns:a16="http://schemas.microsoft.com/office/drawing/2014/main" val="20000"/>
                    </a:ext>
                  </a:extLst>
                </a:gridCol>
                <a:gridCol w="1632396">
                  <a:extLst>
                    <a:ext uri="{9D8B030D-6E8A-4147-A177-3AD203B41FA5}">
                      <a16:colId xmlns:a16="http://schemas.microsoft.com/office/drawing/2014/main" val="20001"/>
                    </a:ext>
                  </a:extLst>
                </a:gridCol>
                <a:gridCol w="1632396">
                  <a:extLst>
                    <a:ext uri="{9D8B030D-6E8A-4147-A177-3AD203B41FA5}">
                      <a16:colId xmlns:a16="http://schemas.microsoft.com/office/drawing/2014/main" val="20002"/>
                    </a:ext>
                  </a:extLst>
                </a:gridCol>
                <a:gridCol w="1632396">
                  <a:extLst>
                    <a:ext uri="{9D8B030D-6E8A-4147-A177-3AD203B41FA5}">
                      <a16:colId xmlns:a16="http://schemas.microsoft.com/office/drawing/2014/main" val="20003"/>
                    </a:ext>
                  </a:extLst>
                </a:gridCol>
                <a:gridCol w="1632396">
                  <a:extLst>
                    <a:ext uri="{9D8B030D-6E8A-4147-A177-3AD203B41FA5}">
                      <a16:colId xmlns:a16="http://schemas.microsoft.com/office/drawing/2014/main" val="20004"/>
                    </a:ext>
                  </a:extLst>
                </a:gridCol>
              </a:tblGrid>
              <a:tr h="461872">
                <a:tc rowSpan="2">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100" b="0" i="0" u="none" strike="noStrike" cap="none" normalizeH="0" baseline="0">
                          <a:ln>
                            <a:noFill/>
                          </a:ln>
                          <a:solidFill>
                            <a:schemeClr val="tx1"/>
                          </a:solidFill>
                          <a:effectLst/>
                          <a:latin typeface="Arial" pitchFamily="34" charset="0"/>
                        </a:rPr>
                        <a:t>Requirement</a:t>
                      </a:r>
                    </a:p>
                  </a:txBody>
                  <a:tcPr marL="104971" marR="104971" marT="52485" marB="524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100" b="0" i="0" u="none" strike="noStrike" cap="none" normalizeH="0" baseline="0">
                          <a:ln>
                            <a:noFill/>
                          </a:ln>
                          <a:solidFill>
                            <a:schemeClr val="tx1"/>
                          </a:solidFill>
                          <a:effectLst/>
                          <a:latin typeface="Arial" pitchFamily="34" charset="0"/>
                        </a:rPr>
                        <a:t>Test Case #</a:t>
                      </a: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1891">
                <a:tc vMerge="1">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4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101</a:t>
                      </a: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102</a:t>
                      </a: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103</a:t>
                      </a: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104</a:t>
                      </a: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579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3.1. Provide the capability to submit the sales order for a single item.</a:t>
                      </a:r>
                    </a:p>
                  </a:txBody>
                  <a:tcPr marL="104971" marR="104971" marT="52485" marB="524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2100"/>
                        <a:t>X</a:t>
                      </a: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defRPr/>
                      </a:pPr>
                      <a:r>
                        <a:rPr lang="en-US" sz="2100"/>
                        <a:t>X</a:t>
                      </a:r>
                    </a:p>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endParaRP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endParaRP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endParaRP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6823">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3.2. Provide the capability to submit the sales order with multiple items and multiple quantities. </a:t>
                      </a:r>
                    </a:p>
                  </a:txBody>
                  <a:tcPr marL="104971" marR="104971" marT="52485" marB="524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sz="2100"/>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2100"/>
                        <a:t>X</a:t>
                      </a: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2100"/>
                        <a:t>X</a:t>
                      </a: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r>
                        <a:rPr lang="en-US" sz="2100"/>
                        <a:t>X</a:t>
                      </a: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76784">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3.3. Generate an automatic back order for ordered items not in stock.</a:t>
                      </a:r>
                    </a:p>
                  </a:txBody>
                  <a:tcPr marL="104971" marR="104971" marT="52485" marB="524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a:t>X</a:t>
                      </a:r>
                    </a:p>
                    <a:p>
                      <a:endParaRPr lang="en-US" sz="2100"/>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endParaRP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endParaRP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defRPr/>
                      </a:pPr>
                      <a:r>
                        <a:rPr lang="en-US" sz="1600"/>
                        <a:t>X</a:t>
                      </a:r>
                    </a:p>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endParaRP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5809">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1600" b="0" i="0" u="none" strike="noStrike" cap="none" normalizeH="0" baseline="0">
                          <a:ln>
                            <a:noFill/>
                          </a:ln>
                          <a:solidFill>
                            <a:schemeClr val="tx1"/>
                          </a:solidFill>
                          <a:effectLst/>
                          <a:latin typeface="Arial" pitchFamily="34" charset="0"/>
                        </a:rPr>
                        <a:t>3.4. Generate an automatic customer credit verification for a new customer</a:t>
                      </a:r>
                    </a:p>
                  </a:txBody>
                  <a:tcPr marL="104971" marR="104971" marT="52485" marB="524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sz="2100"/>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defRPr/>
                      </a:pPr>
                      <a:r>
                        <a:rPr lang="en-US" sz="1600"/>
                        <a:t>X</a:t>
                      </a:r>
                    </a:p>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endParaRP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endParaRP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defRPr/>
                      </a:pPr>
                      <a:r>
                        <a:rPr lang="en-US" sz="1600"/>
                        <a:t>X</a:t>
                      </a:r>
                    </a:p>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endParaRPr>
                    </a:p>
                  </a:txBody>
                  <a:tcPr marL="104971" marR="104971" marT="52485" marB="52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atellite view of Earth">
            <a:extLst>
              <a:ext uri="{FF2B5EF4-FFF2-40B4-BE49-F238E27FC236}">
                <a16:creationId xmlns:a16="http://schemas.microsoft.com/office/drawing/2014/main" id="{B38ED527-6575-B53E-ADCB-592DB89C3D88}"/>
              </a:ext>
            </a:extLst>
          </p:cNvPr>
          <p:cNvPicPr>
            <a:picLocks noChangeAspect="1"/>
          </p:cNvPicPr>
          <p:nvPr/>
        </p:nvPicPr>
        <p:blipFill rotWithShape="1">
          <a:blip r:embed="rId2">
            <a:alphaModFix amt="45000"/>
          </a:blip>
          <a:srcRect t="13316" b="1168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A4B3AD-5A56-9DB8-3BA4-2BDD1E69E970}"/>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6200"/>
              <a:t>NASA Requirements Taxonomy and Tracebility</a:t>
            </a: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891604"/>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0712" name="Rectangle 2007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714" name="Rectangle 2007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716" name="Rectangle 2007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718" name="Rectangle 2007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720" name="Rectangle 2007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706" name="Rectangle 2"/>
          <p:cNvSpPr>
            <a:spLocks noGrp="1" noChangeArrowheads="1"/>
          </p:cNvSpPr>
          <p:nvPr>
            <p:ph type="title"/>
          </p:nvPr>
        </p:nvSpPr>
        <p:spPr>
          <a:xfrm>
            <a:off x="1371599" y="294538"/>
            <a:ext cx="9895951" cy="1033669"/>
          </a:xfrm>
        </p:spPr>
        <p:txBody>
          <a:bodyPr>
            <a:normAutofit/>
          </a:bodyPr>
          <a:lstStyle/>
          <a:p>
            <a:r>
              <a:rPr lang="en-US" sz="4000">
                <a:solidFill>
                  <a:srgbClr val="FFFFFF"/>
                </a:solidFill>
              </a:rPr>
              <a:t>NASA Requirements Taxonomy	</a:t>
            </a:r>
          </a:p>
        </p:txBody>
      </p:sp>
      <p:sp>
        <p:nvSpPr>
          <p:cNvPr id="200707" name="Rectangle 3"/>
          <p:cNvSpPr>
            <a:spLocks noGrp="1" noChangeArrowheads="1"/>
          </p:cNvSpPr>
          <p:nvPr>
            <p:ph type="body" idx="1"/>
          </p:nvPr>
        </p:nvSpPr>
        <p:spPr>
          <a:xfrm>
            <a:off x="1371599" y="2318197"/>
            <a:ext cx="9724031" cy="3683358"/>
          </a:xfrm>
        </p:spPr>
        <p:txBody>
          <a:bodyPr anchor="ctr">
            <a:noAutofit/>
          </a:bodyPr>
          <a:lstStyle/>
          <a:p>
            <a:r>
              <a:rPr lang="en-US" sz="2400" dirty="0"/>
              <a:t>Level 1</a:t>
            </a:r>
          </a:p>
          <a:p>
            <a:pPr lvl="1"/>
            <a:r>
              <a:rPr lang="en-US" dirty="0"/>
              <a:t>Mission level requirements</a:t>
            </a:r>
          </a:p>
          <a:p>
            <a:pPr lvl="1"/>
            <a:r>
              <a:rPr lang="en-US" dirty="0"/>
              <a:t>Very high level, rarely change</a:t>
            </a:r>
          </a:p>
          <a:p>
            <a:r>
              <a:rPr lang="en-US" sz="2400" dirty="0"/>
              <a:t>Level 2</a:t>
            </a:r>
          </a:p>
          <a:p>
            <a:pPr lvl="1"/>
            <a:r>
              <a:rPr lang="en-US" dirty="0"/>
              <a:t>High level with minimal change</a:t>
            </a:r>
          </a:p>
          <a:p>
            <a:r>
              <a:rPr lang="en-US" sz="2400" dirty="0"/>
              <a:t>Level 3 </a:t>
            </a:r>
          </a:p>
          <a:p>
            <a:pPr lvl="1"/>
            <a:r>
              <a:rPr lang="en-US" dirty="0"/>
              <a:t>Derived requirements from level 2</a:t>
            </a:r>
          </a:p>
          <a:p>
            <a:pPr lvl="1"/>
            <a:r>
              <a:rPr lang="en-US" dirty="0"/>
              <a:t>Each level 2 requirement traces to one or more level 3 requirement</a:t>
            </a:r>
          </a:p>
          <a:p>
            <a:pPr lvl="1"/>
            <a:r>
              <a:rPr lang="en-US" dirty="0"/>
              <a:t>Contracts bid at this level of detail</a:t>
            </a:r>
          </a:p>
          <a:p>
            <a:r>
              <a:rPr lang="en-US" sz="2400" dirty="0"/>
              <a:t>Level 4</a:t>
            </a:r>
          </a:p>
          <a:p>
            <a:pPr lvl="1"/>
            <a:r>
              <a:rPr lang="en-US" dirty="0"/>
              <a:t>Detailed requirements</a:t>
            </a:r>
          </a:p>
          <a:p>
            <a:pPr lvl="1"/>
            <a:r>
              <a:rPr lang="en-US" dirty="0"/>
              <a:t>Used to design and code the system</a:t>
            </a:r>
          </a:p>
        </p:txBody>
      </p:sp>
      <p:sp>
        <p:nvSpPr>
          <p:cNvPr id="6" name="Slide Number Placeholder 5"/>
          <p:cNvSpPr>
            <a:spLocks noGrp="1"/>
          </p:cNvSpPr>
          <p:nvPr>
            <p:ph type="sldNum" sz="quarter" idx="12"/>
          </p:nvPr>
        </p:nvSpPr>
        <p:spPr>
          <a:xfrm>
            <a:off x="11704320" y="6455431"/>
            <a:ext cx="445913" cy="365125"/>
          </a:xfrm>
        </p:spPr>
        <p:txBody>
          <a:bodyPr>
            <a:normAutofit/>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F3D150DE-2595-4738-9BA8-86717D062DEE}" type="slidenum">
              <a:rPr kumimoji="0" lang="en-US" sz="1100" b="1"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ts val="600"/>
                </a:spcAft>
                <a:buClrTx/>
                <a:buSzTx/>
                <a:buFontTx/>
                <a:buNone/>
                <a:tabLst/>
                <a:defRPr/>
              </a:pPr>
              <a:t>47</a:t>
            </a:fld>
            <a:endParaRPr kumimoji="0" lang="en-US" sz="1100" b="1"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204013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33" name="Rectangle 20583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835" name="Rectangle 20583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837" name="Rectangle 20583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839" name="Rectangle 20583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841" name="Freeform: Shape 20584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843" name="Rectangle 20584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826" name="Rectangle 2"/>
          <p:cNvSpPr>
            <a:spLocks noGrp="1" noChangeArrowheads="1"/>
          </p:cNvSpPr>
          <p:nvPr>
            <p:ph type="title"/>
          </p:nvPr>
        </p:nvSpPr>
        <p:spPr>
          <a:xfrm>
            <a:off x="586478" y="1683756"/>
            <a:ext cx="3115265" cy="2396359"/>
          </a:xfrm>
        </p:spPr>
        <p:txBody>
          <a:bodyPr anchor="b">
            <a:normAutofit/>
          </a:bodyPr>
          <a:lstStyle/>
          <a:p>
            <a:pPr algn="r"/>
            <a:r>
              <a:rPr lang="en-US" sz="4000">
                <a:solidFill>
                  <a:srgbClr val="FFFFFF"/>
                </a:solidFill>
              </a:rPr>
              <a:t>Requirements Metrics</a:t>
            </a:r>
          </a:p>
        </p:txBody>
      </p:sp>
      <p:sp>
        <p:nvSpPr>
          <p:cNvPr id="6" name="Slide Number Placeholder 5"/>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CD462BDD-5145-48B6-AB01-03FFE04204F4}" type="slidenum">
              <a:rPr kumimoji="0" lang="en-US" sz="1100" b="1"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ts val="600"/>
                </a:spcAft>
                <a:buClrTx/>
                <a:buSzTx/>
                <a:buFontTx/>
                <a:buNone/>
                <a:tabLst/>
                <a:defRPr/>
              </a:pPr>
              <a:t>48</a:t>
            </a:fld>
            <a:endParaRPr kumimoji="0" lang="en-US" sz="1100" b="1"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mn-cs"/>
            </a:endParaRPr>
          </a:p>
        </p:txBody>
      </p:sp>
      <p:graphicFrame>
        <p:nvGraphicFramePr>
          <p:cNvPr id="205829" name="Rectangle 3">
            <a:extLst>
              <a:ext uri="{FF2B5EF4-FFF2-40B4-BE49-F238E27FC236}">
                <a16:creationId xmlns:a16="http://schemas.microsoft.com/office/drawing/2014/main" id="{6067A545-E373-34D1-31CA-C3842E02CB62}"/>
              </a:ext>
            </a:extLst>
          </p:cNvPr>
          <p:cNvGraphicFramePr/>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1317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721CCF-F110-48DE-A99C-C494C2528A49}" type="slidenum">
              <a:rPr kumimoji="0" lang="en-US" sz="1200" b="1" i="0" u="none" strike="noStrike" kern="1200" cap="none" spc="0" normalizeH="0" baseline="0" noProof="0">
                <a:ln>
                  <a:noFill/>
                </a:ln>
                <a:solidFill>
                  <a:srgbClr val="04617B">
                    <a:shade val="90000"/>
                  </a:srgbClr>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1" i="0" u="none" strike="noStrike" kern="1200" cap="none" spc="0" normalizeH="0" baseline="0" noProof="0">
              <a:ln>
                <a:noFill/>
              </a:ln>
              <a:solidFill>
                <a:srgbClr val="04617B">
                  <a:shade val="90000"/>
                </a:srgbClr>
              </a:solidFill>
              <a:effectLst/>
              <a:uLnTx/>
              <a:uFillTx/>
              <a:latin typeface="Times New Roman" pitchFamily="18" charset="0"/>
              <a:ea typeface="+mn-ea"/>
              <a:cs typeface="+mn-cs"/>
            </a:endParaRPr>
          </a:p>
        </p:txBody>
      </p:sp>
      <p:sp>
        <p:nvSpPr>
          <p:cNvPr id="206850" name="Rectangle 2"/>
          <p:cNvSpPr>
            <a:spLocks noGrp="1" noChangeArrowheads="1"/>
          </p:cNvSpPr>
          <p:nvPr>
            <p:ph type="title"/>
          </p:nvPr>
        </p:nvSpPr>
        <p:spPr>
          <a:xfrm>
            <a:off x="2033451" y="560397"/>
            <a:ext cx="8229600" cy="1143000"/>
          </a:xfrm>
        </p:spPr>
        <p:txBody>
          <a:bodyPr/>
          <a:lstStyle/>
          <a:p>
            <a:r>
              <a:rPr lang="en-US" dirty="0"/>
              <a:t>Requirement Links to Tests</a:t>
            </a:r>
          </a:p>
        </p:txBody>
      </p:sp>
      <p:sp>
        <p:nvSpPr>
          <p:cNvPr id="206851" name="Rectangle 3"/>
          <p:cNvSpPr>
            <a:spLocks noGrp="1" noChangeArrowheads="1"/>
          </p:cNvSpPr>
          <p:nvPr>
            <p:ph type="body" idx="1"/>
          </p:nvPr>
        </p:nvSpPr>
        <p:spPr/>
        <p:txBody>
          <a:bodyPr/>
          <a:lstStyle/>
          <a:p>
            <a:r>
              <a:rPr lang="en-US"/>
              <a:t>It is expected that each requirement will be linked to multiple tests.</a:t>
            </a:r>
          </a:p>
          <a:p>
            <a:pPr>
              <a:buFont typeface="Wingdings" pitchFamily="2" charset="2"/>
              <a:buNone/>
            </a:pPr>
            <a:endParaRPr lang="en-US"/>
          </a:p>
        </p:txBody>
      </p:sp>
      <p:sp>
        <p:nvSpPr>
          <p:cNvPr id="206852" name="Rectangle 4"/>
          <p:cNvSpPr>
            <a:spLocks noChangeArrowheads="1"/>
          </p:cNvSpPr>
          <p:nvPr/>
        </p:nvSpPr>
        <p:spPr bwMode="auto">
          <a:xfrm>
            <a:off x="3352800" y="3429000"/>
            <a:ext cx="685800" cy="457200"/>
          </a:xfrm>
          <a:prstGeom prst="rect">
            <a:avLst/>
          </a:prstGeom>
          <a:solidFill>
            <a:schemeClr val="tx1"/>
          </a:solidFill>
          <a:ln w="9525">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53" name="Rectangle 5"/>
          <p:cNvSpPr>
            <a:spLocks noChangeArrowheads="1"/>
          </p:cNvSpPr>
          <p:nvPr/>
        </p:nvSpPr>
        <p:spPr bwMode="auto">
          <a:xfrm>
            <a:off x="3352800" y="4495800"/>
            <a:ext cx="685800" cy="457200"/>
          </a:xfrm>
          <a:prstGeom prst="rect">
            <a:avLst/>
          </a:prstGeom>
          <a:solidFill>
            <a:schemeClr val="tx1"/>
          </a:solidFill>
          <a:ln w="9525">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54" name="Text Box 6"/>
          <p:cNvSpPr txBox="1">
            <a:spLocks noChangeArrowheads="1"/>
          </p:cNvSpPr>
          <p:nvPr/>
        </p:nvSpPr>
        <p:spPr bwMode="auto">
          <a:xfrm>
            <a:off x="2286000" y="3429000"/>
            <a:ext cx="914400" cy="304800"/>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Times New Roman" pitchFamily="18" charset="0"/>
                <a:ea typeface="+mn-ea"/>
                <a:cs typeface="+mn-cs"/>
              </a:rPr>
              <a:t>Test A</a:t>
            </a:r>
          </a:p>
        </p:txBody>
      </p:sp>
      <p:sp>
        <p:nvSpPr>
          <p:cNvPr id="206855" name="Text Box 7"/>
          <p:cNvSpPr txBox="1">
            <a:spLocks noChangeArrowheads="1"/>
          </p:cNvSpPr>
          <p:nvPr/>
        </p:nvSpPr>
        <p:spPr bwMode="auto">
          <a:xfrm>
            <a:off x="2286000" y="4572000"/>
            <a:ext cx="914400" cy="304800"/>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Times New Roman" pitchFamily="18" charset="0"/>
                <a:ea typeface="+mn-ea"/>
                <a:cs typeface="+mn-cs"/>
              </a:rPr>
              <a:t>Test B</a:t>
            </a:r>
          </a:p>
        </p:txBody>
      </p:sp>
      <p:sp>
        <p:nvSpPr>
          <p:cNvPr id="206856" name="Oval 8"/>
          <p:cNvSpPr>
            <a:spLocks noChangeArrowheads="1"/>
          </p:cNvSpPr>
          <p:nvPr/>
        </p:nvSpPr>
        <p:spPr bwMode="auto">
          <a:xfrm>
            <a:off x="5181600" y="3200400"/>
            <a:ext cx="152400" cy="152400"/>
          </a:xfrm>
          <a:prstGeom prst="ellipse">
            <a:avLst/>
          </a:prstGeom>
          <a:noFill/>
          <a:ln w="9525">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57" name="Text Box 9"/>
          <p:cNvSpPr txBox="1">
            <a:spLocks noChangeArrowheads="1"/>
          </p:cNvSpPr>
          <p:nvPr/>
        </p:nvSpPr>
        <p:spPr bwMode="auto">
          <a:xfrm>
            <a:off x="5562600" y="3124200"/>
            <a:ext cx="1447800" cy="274638"/>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imes New Roman" pitchFamily="18" charset="0"/>
                <a:ea typeface="+mn-ea"/>
                <a:cs typeface="+mn-cs"/>
              </a:rPr>
              <a:t>Requirement 1</a:t>
            </a:r>
          </a:p>
        </p:txBody>
      </p:sp>
      <p:sp>
        <p:nvSpPr>
          <p:cNvPr id="206860" name="Oval 12"/>
          <p:cNvSpPr>
            <a:spLocks noChangeArrowheads="1"/>
          </p:cNvSpPr>
          <p:nvPr/>
        </p:nvSpPr>
        <p:spPr bwMode="auto">
          <a:xfrm>
            <a:off x="5181600" y="3687763"/>
            <a:ext cx="152400" cy="152400"/>
          </a:xfrm>
          <a:prstGeom prst="ellipse">
            <a:avLst/>
          </a:prstGeom>
          <a:noFill/>
          <a:ln w="9525">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61" name="Text Box 13"/>
          <p:cNvSpPr txBox="1">
            <a:spLocks noChangeArrowheads="1"/>
          </p:cNvSpPr>
          <p:nvPr/>
        </p:nvSpPr>
        <p:spPr bwMode="auto">
          <a:xfrm>
            <a:off x="5562600" y="3611564"/>
            <a:ext cx="1447800" cy="274637"/>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imes New Roman" pitchFamily="18" charset="0"/>
                <a:ea typeface="+mn-ea"/>
                <a:cs typeface="+mn-cs"/>
              </a:rPr>
              <a:t>Requirement 2</a:t>
            </a:r>
          </a:p>
        </p:txBody>
      </p:sp>
      <p:sp>
        <p:nvSpPr>
          <p:cNvPr id="206862" name="Oval 14"/>
          <p:cNvSpPr>
            <a:spLocks noChangeArrowheads="1"/>
          </p:cNvSpPr>
          <p:nvPr/>
        </p:nvSpPr>
        <p:spPr bwMode="auto">
          <a:xfrm>
            <a:off x="5181600" y="4191000"/>
            <a:ext cx="152400" cy="152400"/>
          </a:xfrm>
          <a:prstGeom prst="ellipse">
            <a:avLst/>
          </a:prstGeom>
          <a:noFill/>
          <a:ln w="9525">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63" name="Text Box 15"/>
          <p:cNvSpPr txBox="1">
            <a:spLocks noChangeArrowheads="1"/>
          </p:cNvSpPr>
          <p:nvPr/>
        </p:nvSpPr>
        <p:spPr bwMode="auto">
          <a:xfrm>
            <a:off x="5562600" y="4114800"/>
            <a:ext cx="1447800" cy="274638"/>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imes New Roman" pitchFamily="18" charset="0"/>
                <a:ea typeface="+mn-ea"/>
                <a:cs typeface="+mn-cs"/>
              </a:rPr>
              <a:t>Requirement 3</a:t>
            </a:r>
          </a:p>
        </p:txBody>
      </p:sp>
      <p:sp>
        <p:nvSpPr>
          <p:cNvPr id="206864" name="Oval 16"/>
          <p:cNvSpPr>
            <a:spLocks noChangeArrowheads="1"/>
          </p:cNvSpPr>
          <p:nvPr/>
        </p:nvSpPr>
        <p:spPr bwMode="auto">
          <a:xfrm>
            <a:off x="5181600" y="4724400"/>
            <a:ext cx="152400" cy="152400"/>
          </a:xfrm>
          <a:prstGeom prst="ellipse">
            <a:avLst/>
          </a:prstGeom>
          <a:noFill/>
          <a:ln w="9525">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65" name="Text Box 17"/>
          <p:cNvSpPr txBox="1">
            <a:spLocks noChangeArrowheads="1"/>
          </p:cNvSpPr>
          <p:nvPr/>
        </p:nvSpPr>
        <p:spPr bwMode="auto">
          <a:xfrm>
            <a:off x="5562600" y="4648200"/>
            <a:ext cx="1447800" cy="274638"/>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imes New Roman" pitchFamily="18" charset="0"/>
                <a:ea typeface="+mn-ea"/>
                <a:cs typeface="+mn-cs"/>
              </a:rPr>
              <a:t>Requirement 4</a:t>
            </a:r>
          </a:p>
        </p:txBody>
      </p:sp>
      <p:sp>
        <p:nvSpPr>
          <p:cNvPr id="206866" name="Oval 18"/>
          <p:cNvSpPr>
            <a:spLocks noChangeArrowheads="1"/>
          </p:cNvSpPr>
          <p:nvPr/>
        </p:nvSpPr>
        <p:spPr bwMode="auto">
          <a:xfrm>
            <a:off x="5181600" y="5181600"/>
            <a:ext cx="152400" cy="152400"/>
          </a:xfrm>
          <a:prstGeom prst="ellipse">
            <a:avLst/>
          </a:prstGeom>
          <a:noFill/>
          <a:ln w="9525">
            <a:solidFill>
              <a:schemeClr val="tx1"/>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67" name="Text Box 19"/>
          <p:cNvSpPr txBox="1">
            <a:spLocks noChangeArrowheads="1"/>
          </p:cNvSpPr>
          <p:nvPr/>
        </p:nvSpPr>
        <p:spPr bwMode="auto">
          <a:xfrm>
            <a:off x="5562600" y="5105400"/>
            <a:ext cx="1447800" cy="274638"/>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imes New Roman" pitchFamily="18" charset="0"/>
                <a:ea typeface="+mn-ea"/>
                <a:cs typeface="+mn-cs"/>
              </a:rPr>
              <a:t>Requirement 5</a:t>
            </a:r>
          </a:p>
        </p:txBody>
      </p:sp>
      <p:sp>
        <p:nvSpPr>
          <p:cNvPr id="206868" name="Line 20"/>
          <p:cNvSpPr>
            <a:spLocks noChangeShapeType="1"/>
          </p:cNvSpPr>
          <p:nvPr/>
        </p:nvSpPr>
        <p:spPr bwMode="auto">
          <a:xfrm flipV="1">
            <a:off x="4038600" y="3276600"/>
            <a:ext cx="1143000" cy="304800"/>
          </a:xfrm>
          <a:prstGeom prst="line">
            <a:avLst/>
          </a:prstGeom>
          <a:noFill/>
          <a:ln w="9525">
            <a:solidFill>
              <a:schemeClr val="tx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69" name="Line 21"/>
          <p:cNvSpPr>
            <a:spLocks noChangeShapeType="1"/>
          </p:cNvSpPr>
          <p:nvPr/>
        </p:nvSpPr>
        <p:spPr bwMode="auto">
          <a:xfrm>
            <a:off x="4038600" y="3733800"/>
            <a:ext cx="1143000" cy="0"/>
          </a:xfrm>
          <a:prstGeom prst="line">
            <a:avLst/>
          </a:prstGeom>
          <a:noFill/>
          <a:ln w="9525">
            <a:solidFill>
              <a:schemeClr val="tx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71" name="Line 23"/>
          <p:cNvSpPr>
            <a:spLocks noChangeShapeType="1"/>
          </p:cNvSpPr>
          <p:nvPr/>
        </p:nvSpPr>
        <p:spPr bwMode="auto">
          <a:xfrm>
            <a:off x="4038600" y="3886200"/>
            <a:ext cx="1219200" cy="1295400"/>
          </a:xfrm>
          <a:prstGeom prst="line">
            <a:avLst/>
          </a:prstGeom>
          <a:noFill/>
          <a:ln w="9525">
            <a:solidFill>
              <a:schemeClr val="tx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72" name="Line 24"/>
          <p:cNvSpPr>
            <a:spLocks noChangeShapeType="1"/>
          </p:cNvSpPr>
          <p:nvPr/>
        </p:nvSpPr>
        <p:spPr bwMode="auto">
          <a:xfrm flipV="1">
            <a:off x="4038600" y="3733800"/>
            <a:ext cx="1143000" cy="914400"/>
          </a:xfrm>
          <a:prstGeom prst="line">
            <a:avLst/>
          </a:prstGeom>
          <a:noFill/>
          <a:ln w="9525">
            <a:solidFill>
              <a:schemeClr val="tx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73" name="Line 25"/>
          <p:cNvSpPr>
            <a:spLocks noChangeShapeType="1"/>
          </p:cNvSpPr>
          <p:nvPr/>
        </p:nvSpPr>
        <p:spPr bwMode="auto">
          <a:xfrm flipV="1">
            <a:off x="4038600" y="4267200"/>
            <a:ext cx="1143000" cy="457200"/>
          </a:xfrm>
          <a:prstGeom prst="line">
            <a:avLst/>
          </a:prstGeom>
          <a:noFill/>
          <a:ln w="9525">
            <a:solidFill>
              <a:schemeClr val="tx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74" name="Line 26"/>
          <p:cNvSpPr>
            <a:spLocks noChangeShapeType="1"/>
          </p:cNvSpPr>
          <p:nvPr/>
        </p:nvSpPr>
        <p:spPr bwMode="auto">
          <a:xfrm>
            <a:off x="4038600" y="4800600"/>
            <a:ext cx="1143000" cy="0"/>
          </a:xfrm>
          <a:prstGeom prst="line">
            <a:avLst/>
          </a:prstGeom>
          <a:noFill/>
          <a:ln w="9525">
            <a:solidFill>
              <a:schemeClr val="tx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06875" name="Line 27"/>
          <p:cNvSpPr>
            <a:spLocks noChangeShapeType="1"/>
          </p:cNvSpPr>
          <p:nvPr/>
        </p:nvSpPr>
        <p:spPr bwMode="auto">
          <a:xfrm>
            <a:off x="4038600" y="4876800"/>
            <a:ext cx="1143000" cy="381000"/>
          </a:xfrm>
          <a:prstGeom prst="line">
            <a:avLst/>
          </a:prstGeom>
          <a:noFill/>
          <a:ln w="9525">
            <a:solidFill>
              <a:schemeClr val="tx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8419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522" name="Rectangle 2">
            <a:extLst>
              <a:ext uri="{FF2B5EF4-FFF2-40B4-BE49-F238E27FC236}">
                <a16:creationId xmlns:a16="http://schemas.microsoft.com/office/drawing/2014/main" id="{8B5CC940-198E-4A9F-A437-43021A0B26CA}"/>
              </a:ext>
            </a:extLst>
          </p:cNvPr>
          <p:cNvSpPr>
            <a:spLocks noGrp="1" noChangeArrowheads="1"/>
          </p:cNvSpPr>
          <p:nvPr>
            <p:ph type="title"/>
          </p:nvPr>
        </p:nvSpPr>
        <p:spPr>
          <a:xfrm>
            <a:off x="804672" y="640080"/>
            <a:ext cx="3282696" cy="5257800"/>
          </a:xfrm>
        </p:spPr>
        <p:txBody>
          <a:bodyPr>
            <a:normAutofit/>
          </a:bodyPr>
          <a:lstStyle/>
          <a:p>
            <a:pPr eaLnBrk="1" hangingPunct="1"/>
            <a:r>
              <a:rPr lang="en-US" altLang="en-US">
                <a:solidFill>
                  <a:schemeClr val="bg1"/>
                </a:solidFill>
                <a:latin typeface="Times New Roman" panose="02020603050405020304" pitchFamily="18" charset="0"/>
              </a:rPr>
              <a:t>Product Sustaining</a:t>
            </a:r>
          </a:p>
        </p:txBody>
      </p:sp>
      <p:sp>
        <p:nvSpPr>
          <p:cNvPr id="386051" name="Rectangle 3">
            <a:extLst>
              <a:ext uri="{FF2B5EF4-FFF2-40B4-BE49-F238E27FC236}">
                <a16:creationId xmlns:a16="http://schemas.microsoft.com/office/drawing/2014/main" id="{135295D1-A635-4037-8319-4863CEA64007}"/>
              </a:ext>
            </a:extLst>
          </p:cNvPr>
          <p:cNvSpPr>
            <a:spLocks noGrp="1" noChangeArrowheads="1"/>
          </p:cNvSpPr>
          <p:nvPr>
            <p:ph idx="1"/>
          </p:nvPr>
        </p:nvSpPr>
        <p:spPr>
          <a:xfrm>
            <a:off x="5358384" y="640081"/>
            <a:ext cx="6024654" cy="5257800"/>
          </a:xfrm>
        </p:spPr>
        <p:txBody>
          <a:bodyPr anchor="ctr">
            <a:normAutofit/>
          </a:bodyPr>
          <a:lstStyle/>
          <a:p>
            <a:pPr marL="274320" indent="-274320">
              <a:buClr>
                <a:schemeClr val="accent3"/>
              </a:buClr>
              <a:buFont typeface="Wingdings 2"/>
              <a:buChar char=""/>
              <a:defRPr/>
            </a:pPr>
            <a:r>
              <a:rPr lang="en-US" sz="1700">
                <a:latin typeface="Times New Roman" pitchFamily="18" charset="0"/>
              </a:rPr>
              <a:t>Once the product is shipped to one of the paying customer the software project is moved to sustaining phase</a:t>
            </a:r>
          </a:p>
          <a:p>
            <a:pPr marL="274320" indent="-274320">
              <a:buClr>
                <a:schemeClr val="accent3"/>
              </a:buClr>
              <a:buFont typeface="Wingdings 2"/>
              <a:buChar char=""/>
              <a:defRPr/>
            </a:pPr>
            <a:r>
              <a:rPr lang="en-US" sz="1700">
                <a:latin typeface="Times New Roman" pitchFamily="18" charset="0"/>
              </a:rPr>
              <a:t>The goal of this phase is to maintain the software quality throughout the product’s market life</a:t>
            </a:r>
          </a:p>
          <a:p>
            <a:pPr marL="274320" indent="-274320">
              <a:buClr>
                <a:schemeClr val="accent3"/>
              </a:buClr>
              <a:buFont typeface="Wingdings 2"/>
              <a:buChar char=""/>
              <a:defRPr/>
            </a:pPr>
            <a:r>
              <a:rPr lang="en-US" sz="1700">
                <a:latin typeface="Times New Roman" pitchFamily="18" charset="0"/>
              </a:rPr>
              <a:t>Software maintenance activities occur because software testing cannot uncover all the defects in a large software system</a:t>
            </a:r>
          </a:p>
          <a:p>
            <a:pPr marL="274320" indent="-274320">
              <a:buClr>
                <a:schemeClr val="accent3"/>
              </a:buClr>
              <a:buFont typeface="Wingdings 2"/>
              <a:buChar char=""/>
              <a:defRPr/>
            </a:pPr>
            <a:r>
              <a:rPr lang="en-US" sz="1700">
                <a:latin typeface="Times New Roman" pitchFamily="18" charset="0"/>
              </a:rPr>
              <a:t>The following three software maintenance activities were coined by Swanson:</a:t>
            </a:r>
          </a:p>
          <a:p>
            <a:pPr marL="640080" lvl="1" indent="-246888">
              <a:buFont typeface="Wingdings 2"/>
              <a:buChar char=""/>
              <a:defRPr/>
            </a:pPr>
            <a:r>
              <a:rPr lang="en-US" sz="1700" i="1">
                <a:latin typeface="Times New Roman" pitchFamily="18" charset="0"/>
              </a:rPr>
              <a:t>Corrective:</a:t>
            </a:r>
            <a:r>
              <a:rPr lang="en-US" sz="1700">
                <a:latin typeface="Times New Roman" pitchFamily="18" charset="0"/>
              </a:rPr>
              <a:t> The process that includes isolation and correction of one or more defects in the software</a:t>
            </a:r>
          </a:p>
          <a:p>
            <a:pPr marL="640080" lvl="1" indent="-246888">
              <a:buFont typeface="Wingdings 2"/>
              <a:buChar char=""/>
              <a:defRPr/>
            </a:pPr>
            <a:r>
              <a:rPr lang="en-US" sz="1700" i="1">
                <a:latin typeface="Times New Roman" pitchFamily="18" charset="0"/>
              </a:rPr>
              <a:t>Adaptive:</a:t>
            </a:r>
            <a:r>
              <a:rPr lang="en-US" sz="1700">
                <a:latin typeface="Times New Roman" pitchFamily="18" charset="0"/>
              </a:rPr>
              <a:t> The process that modifies the software to properly interface with a changing environment such as new version of hardware or third party software</a:t>
            </a:r>
          </a:p>
          <a:p>
            <a:pPr marL="640080" lvl="1" indent="-246888">
              <a:buFont typeface="Wingdings 2"/>
              <a:buChar char=""/>
              <a:defRPr/>
            </a:pPr>
            <a:r>
              <a:rPr lang="en-US" sz="1700" i="1">
                <a:latin typeface="Times New Roman" pitchFamily="18" charset="0"/>
              </a:rPr>
              <a:t>Perfective:</a:t>
            </a:r>
            <a:r>
              <a:rPr lang="en-US" sz="1700">
                <a:latin typeface="Times New Roman" pitchFamily="18" charset="0"/>
              </a:rPr>
              <a:t> The process that improves the software by the addition of new functionalities, enhancements, and/or modifications to the existing functions</a:t>
            </a:r>
          </a:p>
          <a:p>
            <a:pPr marL="274320" indent="-274320">
              <a:buClr>
                <a:schemeClr val="accent3"/>
              </a:buClr>
              <a:buFont typeface="Wingdings 2"/>
              <a:buChar char=""/>
              <a:defRPr/>
            </a:pPr>
            <a:endParaRPr lang="en-US" sz="1700">
              <a:latin typeface="Times New Roman" pitchFamily="18" charset="0"/>
            </a:endParaRPr>
          </a:p>
        </p:txBody>
      </p:sp>
      <p:sp>
        <p:nvSpPr>
          <p:cNvPr id="107524" name="Rectangle 19">
            <a:extLst>
              <a:ext uri="{FF2B5EF4-FFF2-40B4-BE49-F238E27FC236}">
                <a16:creationId xmlns:a16="http://schemas.microsoft.com/office/drawing/2014/main" id="{D16AD655-39C2-4E42-B852-7D0D08E2AF44}"/>
              </a:ext>
            </a:extLst>
          </p:cNvPr>
          <p:cNvSpPr>
            <a:spLocks noGrp="1" noChangeArrowheads="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fld id="{735D0588-AE13-41D7-8BBE-FA7EDA420CFC}" type="slidenum">
              <a:rPr kumimoji="0" lang="en-US" altLang="en-US" sz="1900" b="1" i="0" u="none" strike="noStrike" kern="1200" cap="none" spc="0" normalizeH="0" baseline="0" noProof="0">
                <a:ln>
                  <a:noFill/>
                </a:ln>
                <a:solidFill>
                  <a:srgbClr val="FAFD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5</a:t>
            </a:fld>
            <a:endParaRPr kumimoji="0" lang="en-US" altLang="en-US" sz="1900" b="1" i="0" u="none" strike="noStrike" kern="1200" cap="none" spc="0" normalizeH="0" baseline="0" noProof="0">
              <a:ln>
                <a:noFill/>
              </a:ln>
              <a:solidFill>
                <a:srgbClr val="FAFD00"/>
              </a:solidFill>
              <a:effectLst/>
              <a:uLnTx/>
              <a:uFillTx/>
              <a:latin typeface="Times New Roman" panose="02020603050405020304" pitchFamily="18" charset="0"/>
              <a:ea typeface="+mn-ea"/>
              <a:cs typeface="+mn-cs"/>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70C91F6-97F8-455D-8E7C-4EB3C81ADC3F}" type="slidenum">
              <a:rPr kumimoji="0" lang="en-US" sz="1200" b="1" i="0" u="none" strike="noStrike" kern="1200" cap="none" spc="0" normalizeH="0" baseline="0" noProof="0">
                <a:ln>
                  <a:noFill/>
                </a:ln>
                <a:solidFill>
                  <a:srgbClr val="04617B">
                    <a:shade val="90000"/>
                  </a:srgbClr>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1" i="0" u="none" strike="noStrike" kern="1200" cap="none" spc="0" normalizeH="0" baseline="0" noProof="0">
              <a:ln>
                <a:noFill/>
              </a:ln>
              <a:solidFill>
                <a:srgbClr val="04617B">
                  <a:shade val="90000"/>
                </a:srgbClr>
              </a:solidFill>
              <a:effectLst/>
              <a:uLnTx/>
              <a:uFillTx/>
              <a:latin typeface="Times New Roman" pitchFamily="18" charset="0"/>
              <a:ea typeface="+mn-ea"/>
              <a:cs typeface="+mn-cs"/>
            </a:endParaRPr>
          </a:p>
        </p:txBody>
      </p:sp>
      <p:sp>
        <p:nvSpPr>
          <p:cNvPr id="209922" name="Rectangle 2"/>
          <p:cNvSpPr>
            <a:spLocks noGrp="1" noChangeArrowheads="1"/>
          </p:cNvSpPr>
          <p:nvPr>
            <p:ph type="title"/>
          </p:nvPr>
        </p:nvSpPr>
        <p:spPr>
          <a:xfrm>
            <a:off x="1981200" y="521208"/>
            <a:ext cx="8305800" cy="1143000"/>
          </a:xfrm>
        </p:spPr>
        <p:txBody>
          <a:bodyPr>
            <a:normAutofit/>
          </a:bodyPr>
          <a:lstStyle/>
          <a:p>
            <a:r>
              <a:rPr lang="en-US" dirty="0"/>
              <a:t>Requirement Links to Tests : Level 3</a:t>
            </a:r>
          </a:p>
        </p:txBody>
      </p:sp>
      <p:sp>
        <p:nvSpPr>
          <p:cNvPr id="209924" name="Text Box 4"/>
          <p:cNvSpPr txBox="1">
            <a:spLocks noChangeArrowheads="1"/>
          </p:cNvSpPr>
          <p:nvPr/>
        </p:nvSpPr>
        <p:spPr bwMode="auto">
          <a:xfrm>
            <a:off x="2286000" y="5562600"/>
            <a:ext cx="6553200" cy="400110"/>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000" b="1" i="0" u="none" strike="noStrike" kern="1200" cap="none" spc="0" normalizeH="0" baseline="0" noProof="0">
              <a:ln>
                <a:noFill/>
              </a:ln>
              <a:solidFill>
                <a:srgbClr val="FAFD00"/>
              </a:solidFill>
              <a:effectLst/>
              <a:uLnTx/>
              <a:uFillTx/>
              <a:latin typeface="Times New Roman" pitchFamily="18" charset="0"/>
              <a:ea typeface="+mn-ea"/>
              <a:cs typeface="+mn-cs"/>
            </a:endParaRPr>
          </a:p>
        </p:txBody>
      </p:sp>
      <p:graphicFrame>
        <p:nvGraphicFramePr>
          <p:cNvPr id="209926" name="Object 6"/>
          <p:cNvGraphicFramePr>
            <a:graphicFrameLocks noChangeAspect="1"/>
          </p:cNvGraphicFramePr>
          <p:nvPr/>
        </p:nvGraphicFramePr>
        <p:xfrm>
          <a:off x="2590800" y="1852614"/>
          <a:ext cx="10134600" cy="5233987"/>
        </p:xfrm>
        <a:graphic>
          <a:graphicData uri="http://schemas.openxmlformats.org/presentationml/2006/ole">
            <mc:AlternateContent xmlns:mc="http://schemas.openxmlformats.org/markup-compatibility/2006">
              <mc:Choice xmlns:v="urn:schemas-microsoft-com:vml" Requires="v">
                <p:oleObj name="Chart" r:id="rId2" imgW="7618934" imgH="5085248" progId="MSGraph.Chart.8">
                  <p:embed followColorScheme="full"/>
                </p:oleObj>
              </mc:Choice>
              <mc:Fallback>
                <p:oleObj name="Chart" r:id="rId2" imgW="7618934" imgH="5085248" progId="MSGraph.Chart.8">
                  <p:embed followColorScheme="full"/>
                  <p:pic>
                    <p:nvPicPr>
                      <p:cNvPr id="209926" name="Object 6"/>
                      <p:cNvPicPr>
                        <a:picLocks noChangeAspect="1" noChangeArrowheads="1"/>
                      </p:cNvPicPr>
                      <p:nvPr/>
                    </p:nvPicPr>
                    <p:blipFill>
                      <a:blip r:embed="rId3"/>
                      <a:srcRect/>
                      <a:stretch>
                        <a:fillRect/>
                      </a:stretch>
                    </p:blipFill>
                    <p:spPr bwMode="auto">
                      <a:xfrm>
                        <a:off x="2590800" y="1852614"/>
                        <a:ext cx="10134600" cy="5233987"/>
                      </a:xfrm>
                      <a:prstGeom prst="rect">
                        <a:avLst/>
                      </a:prstGeom>
                      <a:noFill/>
                    </p:spPr>
                  </p:pic>
                </p:oleObj>
              </mc:Fallback>
            </mc:AlternateContent>
          </a:graphicData>
        </a:graphic>
      </p:graphicFrame>
    </p:spTree>
    <p:extLst>
      <p:ext uri="{BB962C8B-B14F-4D97-AF65-F5344CB8AC3E}">
        <p14:creationId xmlns:p14="http://schemas.microsoft.com/office/powerpoint/2010/main" val="2306806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1740B8C-7E06-4F0D-8E06-ED1B7B03F6D5}" type="slidenum">
              <a:rPr kumimoji="0" lang="en-US" sz="1200" b="1" i="0" u="none" strike="noStrike" kern="1200" cap="none" spc="0" normalizeH="0" baseline="0" noProof="0">
                <a:ln>
                  <a:noFill/>
                </a:ln>
                <a:solidFill>
                  <a:srgbClr val="04617B">
                    <a:shade val="90000"/>
                  </a:srgbClr>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1" i="0" u="none" strike="noStrike" kern="1200" cap="none" spc="0" normalizeH="0" baseline="0" noProof="0">
              <a:ln>
                <a:noFill/>
              </a:ln>
              <a:solidFill>
                <a:srgbClr val="04617B">
                  <a:shade val="90000"/>
                </a:srgbClr>
              </a:solidFill>
              <a:effectLst/>
              <a:uLnTx/>
              <a:uFillTx/>
              <a:latin typeface="Times New Roman" pitchFamily="18" charset="0"/>
              <a:ea typeface="+mn-ea"/>
              <a:cs typeface="+mn-cs"/>
            </a:endParaRPr>
          </a:p>
        </p:txBody>
      </p:sp>
      <p:sp>
        <p:nvSpPr>
          <p:cNvPr id="216066" name="Rectangle 2"/>
          <p:cNvSpPr>
            <a:spLocks noGrp="1" noChangeArrowheads="1"/>
          </p:cNvSpPr>
          <p:nvPr>
            <p:ph type="title"/>
          </p:nvPr>
        </p:nvSpPr>
        <p:spPr>
          <a:xfrm>
            <a:off x="1837510" y="181573"/>
            <a:ext cx="8830491" cy="1229216"/>
          </a:xfrm>
        </p:spPr>
        <p:txBody>
          <a:bodyPr>
            <a:normAutofit/>
          </a:bodyPr>
          <a:lstStyle/>
          <a:p>
            <a:r>
              <a:rPr lang="en-US" dirty="0"/>
              <a:t>Requirement linkage to Tests : Level 4</a:t>
            </a:r>
          </a:p>
        </p:txBody>
      </p:sp>
      <p:sp>
        <p:nvSpPr>
          <p:cNvPr id="216067" name="Text Box 3"/>
          <p:cNvSpPr txBox="1">
            <a:spLocks noChangeArrowheads="1"/>
          </p:cNvSpPr>
          <p:nvPr/>
        </p:nvSpPr>
        <p:spPr bwMode="auto">
          <a:xfrm>
            <a:off x="2286000" y="5562600"/>
            <a:ext cx="6553200" cy="400110"/>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000" b="1" i="0" u="none" strike="noStrike" kern="1200" cap="none" spc="0" normalizeH="0" baseline="0" noProof="0">
              <a:ln>
                <a:noFill/>
              </a:ln>
              <a:solidFill>
                <a:srgbClr val="FAFD00"/>
              </a:solidFill>
              <a:effectLst/>
              <a:uLnTx/>
              <a:uFillTx/>
              <a:latin typeface="Times New Roman" pitchFamily="18" charset="0"/>
              <a:ea typeface="+mn-ea"/>
              <a:cs typeface="+mn-cs"/>
            </a:endParaRPr>
          </a:p>
        </p:txBody>
      </p:sp>
      <p:graphicFrame>
        <p:nvGraphicFramePr>
          <p:cNvPr id="216069" name="Object 5"/>
          <p:cNvGraphicFramePr>
            <a:graphicFrameLocks noChangeAspect="1"/>
          </p:cNvGraphicFramePr>
          <p:nvPr/>
        </p:nvGraphicFramePr>
        <p:xfrm>
          <a:off x="2590800" y="1905001"/>
          <a:ext cx="9144000" cy="5919787"/>
        </p:xfrm>
        <a:graphic>
          <a:graphicData uri="http://schemas.openxmlformats.org/presentationml/2006/ole">
            <mc:AlternateContent xmlns:mc="http://schemas.openxmlformats.org/markup-compatibility/2006">
              <mc:Choice xmlns:v="urn:schemas-microsoft-com:vml" Requires="v">
                <p:oleObj name="Chart" r:id="rId2" imgW="7618934" imgH="5085248" progId="MSGraph.Chart.8">
                  <p:embed followColorScheme="full"/>
                </p:oleObj>
              </mc:Choice>
              <mc:Fallback>
                <p:oleObj name="Chart" r:id="rId2" imgW="7618934" imgH="5085248" progId="MSGraph.Chart.8">
                  <p:embed followColorScheme="full"/>
                  <p:pic>
                    <p:nvPicPr>
                      <p:cNvPr id="216069" name="Object 5"/>
                      <p:cNvPicPr>
                        <a:picLocks noChangeAspect="1" noChangeArrowheads="1"/>
                      </p:cNvPicPr>
                      <p:nvPr/>
                    </p:nvPicPr>
                    <p:blipFill>
                      <a:blip r:embed="rId3"/>
                      <a:srcRect/>
                      <a:stretch>
                        <a:fillRect/>
                      </a:stretch>
                    </p:blipFill>
                    <p:spPr bwMode="auto">
                      <a:xfrm>
                        <a:off x="2590800" y="1905001"/>
                        <a:ext cx="9144000" cy="5919787"/>
                      </a:xfrm>
                      <a:prstGeom prst="rect">
                        <a:avLst/>
                      </a:prstGeom>
                      <a:noFill/>
                    </p:spPr>
                  </p:pic>
                </p:oleObj>
              </mc:Fallback>
            </mc:AlternateContent>
          </a:graphicData>
        </a:graphic>
      </p:graphicFrame>
      <p:sp>
        <p:nvSpPr>
          <p:cNvPr id="216070" name="Text Box 6"/>
          <p:cNvSpPr txBox="1">
            <a:spLocks noChangeArrowheads="1"/>
          </p:cNvSpPr>
          <p:nvPr/>
        </p:nvSpPr>
        <p:spPr bwMode="auto">
          <a:xfrm>
            <a:off x="3048000" y="5715000"/>
            <a:ext cx="5943600" cy="400110"/>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000" b="1" i="0" u="none" strike="noStrike" kern="1200" cap="none" spc="0" normalizeH="0" baseline="0" noProof="0">
              <a:ln>
                <a:noFill/>
              </a:ln>
              <a:solidFill>
                <a:srgbClr val="FAFD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545348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881" name="Rectangle 20788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883" name="Rectangle 20788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885" name="Rectangle 20788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887" name="Rectangle 20788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889" name="Freeform: Shape 20788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891" name="Rectangle 20789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874" name="Rectangle 2"/>
          <p:cNvSpPr>
            <a:spLocks noGrp="1" noChangeArrowheads="1"/>
          </p:cNvSpPr>
          <p:nvPr>
            <p:ph type="title"/>
          </p:nvPr>
        </p:nvSpPr>
        <p:spPr>
          <a:xfrm>
            <a:off x="586478" y="1683756"/>
            <a:ext cx="3115265" cy="2396359"/>
          </a:xfrm>
        </p:spPr>
        <p:txBody>
          <a:bodyPr anchor="b">
            <a:normAutofit/>
          </a:bodyPr>
          <a:lstStyle/>
          <a:p>
            <a:pPr algn="r"/>
            <a:r>
              <a:rPr lang="en-US" sz="4000">
                <a:solidFill>
                  <a:srgbClr val="FFFFFF"/>
                </a:solidFill>
              </a:rPr>
              <a:t>Test Span</a:t>
            </a:r>
          </a:p>
        </p:txBody>
      </p:sp>
      <p:sp>
        <p:nvSpPr>
          <p:cNvPr id="6" name="Slide Number Placeholder 5"/>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A3BB0CE0-432D-4473-B45C-BBE9057C92C8}" type="slidenum">
              <a:rPr kumimoji="0" lang="en-US" sz="1100" b="1"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ts val="600"/>
                </a:spcAft>
                <a:buClrTx/>
                <a:buSzTx/>
                <a:buFontTx/>
                <a:buNone/>
                <a:tabLst/>
                <a:defRPr/>
              </a:pPr>
              <a:t>52</a:t>
            </a:fld>
            <a:endParaRPr kumimoji="0" lang="en-US" sz="1100" b="1"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mn-cs"/>
            </a:endParaRPr>
          </a:p>
        </p:txBody>
      </p:sp>
      <p:graphicFrame>
        <p:nvGraphicFramePr>
          <p:cNvPr id="207877" name="Rectangle 3">
            <a:extLst>
              <a:ext uri="{FF2B5EF4-FFF2-40B4-BE49-F238E27FC236}">
                <a16:creationId xmlns:a16="http://schemas.microsoft.com/office/drawing/2014/main" id="{027A63CD-4941-88FC-B994-082DFF91BAAB}"/>
              </a:ext>
            </a:extLst>
          </p:cNvPr>
          <p:cNvGraphicFramePr/>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63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E06F6A-F5C3-4D48-BBF3-787216C3AC47}" type="slidenum">
              <a:rPr kumimoji="0" lang="en-US" sz="1200" b="1" i="0" u="none" strike="noStrike" kern="1200" cap="none" spc="0" normalizeH="0" baseline="0" noProof="0">
                <a:ln>
                  <a:noFill/>
                </a:ln>
                <a:solidFill>
                  <a:srgbClr val="04617B">
                    <a:shade val="90000"/>
                  </a:srgbClr>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1" i="0" u="none" strike="noStrike" kern="1200" cap="none" spc="0" normalizeH="0" baseline="0" noProof="0">
              <a:ln>
                <a:noFill/>
              </a:ln>
              <a:solidFill>
                <a:srgbClr val="04617B">
                  <a:shade val="90000"/>
                </a:srgbClr>
              </a:solidFill>
              <a:effectLst/>
              <a:uLnTx/>
              <a:uFillTx/>
              <a:latin typeface="Times New Roman" pitchFamily="18" charset="0"/>
              <a:ea typeface="+mn-ea"/>
              <a:cs typeface="+mn-cs"/>
            </a:endParaRPr>
          </a:p>
        </p:txBody>
      </p:sp>
      <p:sp>
        <p:nvSpPr>
          <p:cNvPr id="208898" name="Rectangle 2"/>
          <p:cNvSpPr>
            <a:spLocks noGrp="1" noChangeArrowheads="1"/>
          </p:cNvSpPr>
          <p:nvPr>
            <p:ph type="title"/>
          </p:nvPr>
        </p:nvSpPr>
        <p:spPr>
          <a:xfrm>
            <a:off x="2020389" y="403642"/>
            <a:ext cx="8229600" cy="1143000"/>
          </a:xfrm>
        </p:spPr>
        <p:txBody>
          <a:bodyPr/>
          <a:lstStyle/>
          <a:p>
            <a:r>
              <a:rPr lang="en-US" dirty="0"/>
              <a:t>Testing Complexity</a:t>
            </a:r>
          </a:p>
        </p:txBody>
      </p:sp>
      <p:sp>
        <p:nvSpPr>
          <p:cNvPr id="208899" name="Rectangle 3"/>
          <p:cNvSpPr>
            <a:spLocks noGrp="1" noChangeArrowheads="1"/>
          </p:cNvSpPr>
          <p:nvPr>
            <p:ph type="body" idx="1"/>
          </p:nvPr>
        </p:nvSpPr>
        <p:spPr>
          <a:xfrm>
            <a:off x="2247900" y="1866900"/>
            <a:ext cx="7696200" cy="4038600"/>
          </a:xfrm>
        </p:spPr>
        <p:txBody>
          <a:bodyPr/>
          <a:lstStyle/>
          <a:p>
            <a:r>
              <a:rPr lang="en-US" sz="2000" dirty="0"/>
              <a:t>Look at the number of requirements, the number linkages and the number of tests.</a:t>
            </a:r>
          </a:p>
        </p:txBody>
      </p:sp>
      <p:graphicFrame>
        <p:nvGraphicFramePr>
          <p:cNvPr id="208901" name="Object 5"/>
          <p:cNvGraphicFramePr>
            <a:graphicFrameLocks noChangeAspect="1"/>
          </p:cNvGraphicFramePr>
          <p:nvPr/>
        </p:nvGraphicFramePr>
        <p:xfrm>
          <a:off x="3429001" y="2958332"/>
          <a:ext cx="9091975" cy="4027436"/>
        </p:xfrm>
        <a:graphic>
          <a:graphicData uri="http://schemas.openxmlformats.org/presentationml/2006/ole">
            <mc:AlternateContent xmlns:mc="http://schemas.openxmlformats.org/markup-compatibility/2006">
              <mc:Choice xmlns:v="urn:schemas-microsoft-com:vml" Requires="v">
                <p:oleObj name="Chart" r:id="rId2" imgW="7939913" imgH="5085248" progId="MSGraph.Chart.8">
                  <p:embed followColorScheme="full"/>
                </p:oleObj>
              </mc:Choice>
              <mc:Fallback>
                <p:oleObj name="Chart" r:id="rId2" imgW="7939913" imgH="5085248" progId="MSGraph.Chart.8">
                  <p:embed followColorScheme="full"/>
                  <p:pic>
                    <p:nvPicPr>
                      <p:cNvPr id="208901" name="Object 5"/>
                      <p:cNvPicPr>
                        <a:picLocks noChangeAspect="1" noChangeArrowheads="1"/>
                      </p:cNvPicPr>
                      <p:nvPr/>
                    </p:nvPicPr>
                    <p:blipFill>
                      <a:blip r:embed="rId3"/>
                      <a:srcRect/>
                      <a:stretch>
                        <a:fillRect/>
                      </a:stretch>
                    </p:blipFill>
                    <p:spPr bwMode="auto">
                      <a:xfrm>
                        <a:off x="3429001" y="2958332"/>
                        <a:ext cx="9091975" cy="4027436"/>
                      </a:xfrm>
                      <a:prstGeom prst="rect">
                        <a:avLst/>
                      </a:prstGeom>
                      <a:noFill/>
                    </p:spPr>
                  </p:pic>
                </p:oleObj>
              </mc:Fallback>
            </mc:AlternateContent>
          </a:graphicData>
        </a:graphic>
      </p:graphicFrame>
    </p:spTree>
    <p:extLst>
      <p:ext uri="{BB962C8B-B14F-4D97-AF65-F5344CB8AC3E}">
        <p14:creationId xmlns:p14="http://schemas.microsoft.com/office/powerpoint/2010/main" val="545723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8184" name="Straight Connector 21818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8186" name="Rectangle 21818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114" name="Rectangle 2"/>
          <p:cNvSpPr>
            <a:spLocks noGrp="1" noChangeArrowheads="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Complexity</a:t>
            </a:r>
          </a:p>
        </p:txBody>
      </p:sp>
      <p:cxnSp>
        <p:nvCxnSpPr>
          <p:cNvPr id="218188" name="Straight Connector 21818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18190" name="Straight Connector 21818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Slide Number Placeholder 5"/>
          <p:cNvSpPr>
            <a:spLocks noGrp="1"/>
          </p:cNvSpPr>
          <p:nvPr>
            <p:ph type="sldNum" sz="quarter" idx="12"/>
          </p:nvPr>
        </p:nvSpPr>
        <p:spPr>
          <a:xfrm>
            <a:off x="8610600" y="6522430"/>
            <a:ext cx="2743200" cy="347472"/>
          </a:xfrm>
        </p:spPr>
        <p:txBody>
          <a:bodyPr vert="horz" lIns="91440" tIns="45720" rIns="91440" bIns="45720" rtlCol="0" anchor="ctr">
            <a:normAutofit/>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6543EE63-19BD-4F2B-AB1D-6C2BE41ACF1C}" type="slidenum">
              <a:rPr kumimoji="0" lang="en-US" sz="1200" b="1" i="0" u="none" strike="noStrike" kern="1200" cap="none" spc="0" normalizeH="0" baseline="0" noProof="0">
                <a:ln>
                  <a:noFill/>
                </a:ln>
                <a:solidFill>
                  <a:srgbClr val="898989"/>
                </a:solidFill>
                <a:effectLst/>
                <a:uLnTx/>
                <a:uFillTx/>
                <a:latin typeface="Calibri" panose="020F0502020204030204"/>
                <a:ea typeface="+mn-ea"/>
                <a:cs typeface="+mn-cs"/>
              </a:rPr>
              <a:pPr marL="0" marR="0" lvl="0" indent="0" algn="r" defTabSz="914400" rtl="0" eaLnBrk="1" fontAlgn="base" latinLnBrk="0" hangingPunct="1">
                <a:lnSpc>
                  <a:spcPct val="100000"/>
                </a:lnSpc>
                <a:spcBef>
                  <a:spcPct val="0"/>
                </a:spcBef>
                <a:spcAft>
                  <a:spcPts val="600"/>
                </a:spcAft>
                <a:buClrTx/>
                <a:buSzTx/>
                <a:buFontTx/>
                <a:buNone/>
                <a:tabLst/>
                <a:defRPr/>
              </a:pPr>
              <a:t>54</a:t>
            </a:fld>
            <a:endParaRPr kumimoji="0" lang="en-US" sz="1200" b="1" i="0" u="none" strike="noStrike" kern="1200" cap="none" spc="0" normalizeH="0" baseline="0" noProof="0">
              <a:ln>
                <a:noFill/>
              </a:ln>
              <a:solidFill>
                <a:srgbClr val="898989"/>
              </a:solidFill>
              <a:effectLst/>
              <a:uLnTx/>
              <a:uFillTx/>
              <a:latin typeface="Calibri" panose="020F0502020204030204"/>
              <a:ea typeface="+mn-ea"/>
              <a:cs typeface="+mn-cs"/>
            </a:endParaRPr>
          </a:p>
        </p:txBody>
      </p:sp>
      <p:graphicFrame>
        <p:nvGraphicFramePr>
          <p:cNvPr id="218179" name="Group 67"/>
          <p:cNvGraphicFramePr>
            <a:graphicFrameLocks noGrp="1"/>
          </p:cNvGraphicFramePr>
          <p:nvPr/>
        </p:nvGraphicFramePr>
        <p:xfrm>
          <a:off x="502296" y="2427541"/>
          <a:ext cx="11132310" cy="3997641"/>
        </p:xfrm>
        <a:graphic>
          <a:graphicData uri="http://schemas.openxmlformats.org/drawingml/2006/table">
            <a:tbl>
              <a:tblPr firstRow="1" bandRow="1"/>
              <a:tblGrid>
                <a:gridCol w="1546705">
                  <a:extLst>
                    <a:ext uri="{9D8B030D-6E8A-4147-A177-3AD203B41FA5}">
                      <a16:colId xmlns:a16="http://schemas.microsoft.com/office/drawing/2014/main" val="20000"/>
                    </a:ext>
                  </a:extLst>
                </a:gridCol>
                <a:gridCol w="1427728">
                  <a:extLst>
                    <a:ext uri="{9D8B030D-6E8A-4147-A177-3AD203B41FA5}">
                      <a16:colId xmlns:a16="http://schemas.microsoft.com/office/drawing/2014/main" val="20001"/>
                    </a:ext>
                  </a:extLst>
                </a:gridCol>
                <a:gridCol w="2871319">
                  <a:extLst>
                    <a:ext uri="{9D8B030D-6E8A-4147-A177-3AD203B41FA5}">
                      <a16:colId xmlns:a16="http://schemas.microsoft.com/office/drawing/2014/main" val="20002"/>
                    </a:ext>
                  </a:extLst>
                </a:gridCol>
                <a:gridCol w="2415239">
                  <a:extLst>
                    <a:ext uri="{9D8B030D-6E8A-4147-A177-3AD203B41FA5}">
                      <a16:colId xmlns:a16="http://schemas.microsoft.com/office/drawing/2014/main" val="20003"/>
                    </a:ext>
                  </a:extLst>
                </a:gridCol>
                <a:gridCol w="2871319">
                  <a:extLst>
                    <a:ext uri="{9D8B030D-6E8A-4147-A177-3AD203B41FA5}">
                      <a16:colId xmlns:a16="http://schemas.microsoft.com/office/drawing/2014/main" val="20004"/>
                    </a:ext>
                  </a:extLst>
                </a:gridCol>
              </a:tblGrid>
              <a:tr h="1484837">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rPr>
                        <a:t>Build</a:t>
                      </a:r>
                    </a:p>
                  </a:txBody>
                  <a:tcPr marL="142773" marR="142773" marT="71386" marB="713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rPr>
                        <a:t>Level</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rPr>
                        <a:t>Ratio Links to Requirements</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rPr>
                        <a:t>Ratio Links to Tests</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rPr>
                        <a:t>Ratio Requirements to Tests</a:t>
                      </a:r>
                    </a:p>
                  </a:txBody>
                  <a:tcPr marL="142773" marR="142773" marT="71386" marB="713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8201">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rPr>
                        <a:t>2</a:t>
                      </a:r>
                    </a:p>
                  </a:txBody>
                  <a:tcPr marL="142773" marR="142773" marT="71386" marB="713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3</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2 : 1</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5 : 1</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2 : 1</a:t>
                      </a:r>
                    </a:p>
                  </a:txBody>
                  <a:tcPr marL="142773" marR="142773" marT="71386" marB="713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8201">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rPr>
                        <a:t>3</a:t>
                      </a:r>
                    </a:p>
                  </a:txBody>
                  <a:tcPr marL="142773" marR="142773" marT="71386" marB="713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3</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4 : 1</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10 : 1</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4.5 : 1</a:t>
                      </a:r>
                    </a:p>
                  </a:txBody>
                  <a:tcPr marL="142773" marR="142773" marT="71386" marB="713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8201">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rPr>
                        <a:t>2</a:t>
                      </a:r>
                    </a:p>
                  </a:txBody>
                  <a:tcPr marL="142773" marR="142773" marT="71386" marB="713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4</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rgbClr val="CC3300"/>
                          </a:solidFill>
                          <a:effectLst/>
                          <a:latin typeface="Arial" pitchFamily="34" charset="0"/>
                        </a:rPr>
                        <a:t>0.5 : 1</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4.5 : 1</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4.5 : 1</a:t>
                      </a:r>
                    </a:p>
                  </a:txBody>
                  <a:tcPr marL="142773" marR="142773" marT="71386" marB="713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8201">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chemeClr val="tx1"/>
                          </a:solidFill>
                          <a:effectLst/>
                          <a:latin typeface="Arial" pitchFamily="34" charset="0"/>
                        </a:rPr>
                        <a:t>3</a:t>
                      </a:r>
                    </a:p>
                  </a:txBody>
                  <a:tcPr marL="142773" marR="142773" marT="71386" marB="713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4</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1" i="0" u="none" strike="noStrike" cap="none" normalizeH="0" baseline="0">
                          <a:ln>
                            <a:noFill/>
                          </a:ln>
                          <a:solidFill>
                            <a:srgbClr val="CC3300"/>
                          </a:solidFill>
                          <a:effectLst/>
                          <a:latin typeface="Arial" pitchFamily="34" charset="0"/>
                        </a:rPr>
                        <a:t>0.75 : 1</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4 : 1</a:t>
                      </a:r>
                    </a:p>
                  </a:txBody>
                  <a:tcPr marL="142773" marR="142773" marT="71386" marB="713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800" b="0" i="0" u="none" strike="noStrike" cap="none" normalizeH="0" baseline="0">
                          <a:ln>
                            <a:noFill/>
                          </a:ln>
                          <a:solidFill>
                            <a:schemeClr val="tx1"/>
                          </a:solidFill>
                          <a:effectLst/>
                          <a:latin typeface="Arial" pitchFamily="34" charset="0"/>
                        </a:rPr>
                        <a:t>1.25 : 1</a:t>
                      </a:r>
                    </a:p>
                  </a:txBody>
                  <a:tcPr marL="142773" marR="142773" marT="71386" marB="713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7354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1897761" y="865632"/>
            <a:ext cx="7543800" cy="1207008"/>
          </a:xfrm>
        </p:spPr>
        <p:txBody>
          <a:bodyPr>
            <a:noAutofit/>
          </a:bodyPr>
          <a:lstStyle/>
          <a:p>
            <a:pPr algn="just"/>
            <a:r>
              <a:rPr lang="en-US" sz="3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2326386" y="2448306"/>
            <a:ext cx="8161020" cy="3038094"/>
          </a:xfrm>
        </p:spPr>
        <p:txBody>
          <a:bodyPr>
            <a:normAutofit fontScale="62500" lnSpcReduction="20000"/>
          </a:bodyPr>
          <a:lstStyle/>
          <a:p>
            <a:pPr marL="0" indent="0">
              <a:buNone/>
            </a:pPr>
            <a:r>
              <a:rPr lang="en-US" sz="3400" dirty="0"/>
              <a:t>       </a:t>
            </a:r>
            <a:r>
              <a:rPr lang="en-US" sz="3400" b="1" dirty="0"/>
              <a:t>Read:</a:t>
            </a:r>
          </a:p>
          <a:p>
            <a:pPr lvl="2"/>
            <a:endParaRPr lang="en-US" sz="2325" dirty="0"/>
          </a:p>
          <a:p>
            <a:pPr lvl="2"/>
            <a:endParaRPr lang="en-US" sz="2325" dirty="0"/>
          </a:p>
          <a:p>
            <a:pPr lvl="2"/>
            <a:r>
              <a:rPr lang="en-US" sz="2900" dirty="0"/>
              <a:t>Chapter 29</a:t>
            </a:r>
          </a:p>
          <a:p>
            <a:pPr marL="205978" lvl="1" indent="0">
              <a:buNone/>
            </a:pPr>
            <a:endParaRPr lang="en-US" sz="2325" dirty="0"/>
          </a:p>
          <a:p>
            <a:pPr marL="205978" lvl="1" indent="0">
              <a:buNone/>
            </a:pPr>
            <a:endParaRPr lang="en-US" sz="2325" dirty="0"/>
          </a:p>
          <a:p>
            <a:pPr marL="205978" lvl="1" indent="0">
              <a:buNone/>
            </a:pPr>
            <a:endParaRPr lang="en-US" sz="2325" dirty="0"/>
          </a:p>
          <a:p>
            <a:pPr marL="0" lvl="1" indent="0">
              <a:spcBef>
                <a:spcPts val="900"/>
              </a:spcBef>
              <a:buNone/>
            </a:pPr>
            <a:r>
              <a:rPr lang="en-US" sz="3800" dirty="0"/>
              <a:t>         </a:t>
            </a:r>
            <a:r>
              <a:rPr lang="en-US" sz="3800" b="1" dirty="0"/>
              <a:t>Assignments &amp; Project Tasks (</a:t>
            </a:r>
            <a:r>
              <a:rPr lang="en-US" sz="3800" b="1" u="sng" dirty="0"/>
              <a:t>Upcoming three items</a:t>
            </a:r>
            <a:r>
              <a:rPr lang="en-US" sz="3800" b="1" dirty="0"/>
              <a:t>):</a:t>
            </a:r>
          </a:p>
          <a:p>
            <a:endParaRPr lang="en-US" dirty="0"/>
          </a:p>
          <a:p>
            <a:pPr lvl="2"/>
            <a:r>
              <a:rPr lang="en-US" sz="2900" dirty="0"/>
              <a:t>Assignment 3 is due tomorrow (11/4)</a:t>
            </a:r>
          </a:p>
          <a:p>
            <a:pPr lvl="2"/>
            <a:r>
              <a:rPr lang="en-US" sz="2900" dirty="0"/>
              <a:t>Project Deliverable 4 is due on Thursday (18/4)</a:t>
            </a: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1458" y="2243654"/>
            <a:ext cx="685800" cy="6858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81458" y="3928547"/>
            <a:ext cx="685800" cy="685800"/>
          </a:xfrm>
          <a:prstGeom prst="rect">
            <a:avLst/>
          </a:prstGeom>
        </p:spPr>
      </p:pic>
      <p:sp>
        <p:nvSpPr>
          <p:cNvPr id="5" name="Slide Number Placeholder 4">
            <a:extLst>
              <a:ext uri="{FF2B5EF4-FFF2-40B4-BE49-F238E27FC236}">
                <a16:creationId xmlns:a16="http://schemas.microsoft.com/office/drawing/2014/main" id="{14340FC3-8972-025E-B135-FB8860CA08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A93A2-046E-4DE2-8DC8-437C9DCCFAA3}"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923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570" name="Rectangle 2">
            <a:extLst>
              <a:ext uri="{FF2B5EF4-FFF2-40B4-BE49-F238E27FC236}">
                <a16:creationId xmlns:a16="http://schemas.microsoft.com/office/drawing/2014/main" id="{0B396A34-568A-4238-A8F6-AA0941B1E33C}"/>
              </a:ext>
            </a:extLst>
          </p:cNvPr>
          <p:cNvSpPr>
            <a:spLocks noGrp="1" noChangeArrowheads="1"/>
          </p:cNvSpPr>
          <p:nvPr>
            <p:ph type="title"/>
          </p:nvPr>
        </p:nvSpPr>
        <p:spPr>
          <a:xfrm>
            <a:off x="804672" y="640080"/>
            <a:ext cx="3282696" cy="5257800"/>
          </a:xfrm>
        </p:spPr>
        <p:txBody>
          <a:bodyPr>
            <a:normAutofit/>
          </a:bodyPr>
          <a:lstStyle/>
          <a:p>
            <a:pPr eaLnBrk="1" hangingPunct="1"/>
            <a:r>
              <a:rPr lang="en-US" altLang="en-US">
                <a:solidFill>
                  <a:schemeClr val="bg1"/>
                </a:solidFill>
                <a:latin typeface="Times New Roman" panose="02020603050405020304" pitchFamily="18" charset="0"/>
              </a:rPr>
              <a:t>Product Sustaining</a:t>
            </a:r>
          </a:p>
        </p:txBody>
      </p:sp>
      <p:sp>
        <p:nvSpPr>
          <p:cNvPr id="388099" name="Rectangle 3">
            <a:extLst>
              <a:ext uri="{FF2B5EF4-FFF2-40B4-BE49-F238E27FC236}">
                <a16:creationId xmlns:a16="http://schemas.microsoft.com/office/drawing/2014/main" id="{6BAB7FCD-8D1B-4336-93FE-F4887A8E441C}"/>
              </a:ext>
            </a:extLst>
          </p:cNvPr>
          <p:cNvSpPr>
            <a:spLocks noGrp="1" noChangeArrowheads="1"/>
          </p:cNvSpPr>
          <p:nvPr>
            <p:ph idx="1"/>
          </p:nvPr>
        </p:nvSpPr>
        <p:spPr>
          <a:xfrm>
            <a:off x="5358384" y="640081"/>
            <a:ext cx="6024654" cy="5257800"/>
          </a:xfrm>
        </p:spPr>
        <p:txBody>
          <a:bodyPr anchor="ctr">
            <a:normAutofit/>
          </a:bodyPr>
          <a:lstStyle/>
          <a:p>
            <a:pPr marL="274320" indent="-274320">
              <a:buClr>
                <a:schemeClr val="accent3"/>
              </a:buClr>
              <a:buFont typeface="Wingdings 2"/>
              <a:buChar char=""/>
              <a:defRPr/>
            </a:pPr>
            <a:r>
              <a:rPr lang="en-US" sz="2000">
                <a:latin typeface="Times New Roman" pitchFamily="18" charset="0"/>
              </a:rPr>
              <a:t>The first major task is to determine the type of maintenance task to be conducted when a defect report comes in from a customer</a:t>
            </a:r>
          </a:p>
          <a:p>
            <a:pPr marL="274320" indent="-274320">
              <a:buClr>
                <a:schemeClr val="accent3"/>
              </a:buClr>
              <a:buFont typeface="Wingdings 2"/>
              <a:buChar char=""/>
              <a:defRPr/>
            </a:pPr>
            <a:r>
              <a:rPr lang="en-US" sz="2000">
                <a:latin typeface="Times New Roman" pitchFamily="18" charset="0"/>
              </a:rPr>
              <a:t>The </a:t>
            </a:r>
            <a:r>
              <a:rPr lang="en-US" sz="2000" b="1">
                <a:latin typeface="Times New Roman" pitchFamily="18" charset="0"/>
              </a:rPr>
              <a:t>sustaining</a:t>
            </a:r>
            <a:r>
              <a:rPr lang="en-US" sz="2000">
                <a:latin typeface="Times New Roman" pitchFamily="18" charset="0"/>
              </a:rPr>
              <a:t> team, which include developers and testers are assigned immediately to work on the defect</a:t>
            </a:r>
          </a:p>
          <a:p>
            <a:pPr marL="274320" indent="-274320">
              <a:buClr>
                <a:schemeClr val="accent3"/>
              </a:buClr>
              <a:buFont typeface="Wingdings 2"/>
              <a:buChar char=""/>
              <a:defRPr/>
            </a:pPr>
            <a:r>
              <a:rPr lang="en-US" sz="2000">
                <a:latin typeface="Times New Roman" pitchFamily="18" charset="0"/>
              </a:rPr>
              <a:t>If the defect reported by the customer is considered as </a:t>
            </a:r>
            <a:r>
              <a:rPr lang="en-US" sz="2000" i="1">
                <a:latin typeface="Times New Roman" pitchFamily="18" charset="0"/>
              </a:rPr>
              <a:t>corrective</a:t>
            </a:r>
            <a:r>
              <a:rPr lang="en-US" sz="2000">
                <a:latin typeface="Times New Roman" pitchFamily="18" charset="0"/>
              </a:rPr>
              <a:t> in nature</a:t>
            </a:r>
          </a:p>
          <a:p>
            <a:pPr marL="640080" lvl="1" indent="-246888">
              <a:buFont typeface="Wingdings 2"/>
              <a:buChar char=""/>
              <a:defRPr/>
            </a:pPr>
            <a:r>
              <a:rPr lang="en-US" sz="2000">
                <a:latin typeface="Times New Roman" pitchFamily="18" charset="0"/>
              </a:rPr>
              <a:t>The status of the progress is updated to the customer within 24 hours</a:t>
            </a:r>
          </a:p>
          <a:p>
            <a:pPr marL="640080" lvl="1" indent="-246888">
              <a:buFont typeface="Wingdings 2"/>
              <a:buChar char=""/>
              <a:defRPr/>
            </a:pPr>
            <a:r>
              <a:rPr lang="en-US" sz="2000">
                <a:latin typeface="Times New Roman" pitchFamily="18" charset="0"/>
              </a:rPr>
              <a:t>The group continues to work until a patch with the fix is released to the customer</a:t>
            </a:r>
          </a:p>
          <a:p>
            <a:pPr marL="274320" indent="-274320">
              <a:buClr>
                <a:schemeClr val="accent3"/>
              </a:buClr>
              <a:buFont typeface="Wingdings 2"/>
              <a:buChar char=""/>
              <a:defRPr/>
            </a:pPr>
            <a:r>
              <a:rPr lang="en-US" sz="2000">
                <a:latin typeface="Times New Roman" pitchFamily="18" charset="0"/>
              </a:rPr>
              <a:t>If the defect reported is considered as either </a:t>
            </a:r>
            <a:r>
              <a:rPr lang="en-US" sz="2000" i="1">
                <a:latin typeface="Times New Roman" pitchFamily="18" charset="0"/>
              </a:rPr>
              <a:t>adaptive</a:t>
            </a:r>
            <a:r>
              <a:rPr lang="en-US" sz="2000">
                <a:latin typeface="Times New Roman" pitchFamily="18" charset="0"/>
              </a:rPr>
              <a:t> or </a:t>
            </a:r>
            <a:r>
              <a:rPr lang="en-US" sz="2000" i="1">
                <a:latin typeface="Times New Roman" pitchFamily="18" charset="0"/>
              </a:rPr>
              <a:t>perfective</a:t>
            </a:r>
            <a:r>
              <a:rPr lang="en-US" sz="2000">
                <a:latin typeface="Times New Roman" pitchFamily="18" charset="0"/>
              </a:rPr>
              <a:t> in nature</a:t>
            </a:r>
          </a:p>
          <a:p>
            <a:pPr marL="640080" lvl="1" indent="-246888">
              <a:buFont typeface="Wingdings 2"/>
              <a:buChar char=""/>
              <a:defRPr/>
            </a:pPr>
            <a:r>
              <a:rPr lang="en-US" sz="2000">
                <a:latin typeface="Times New Roman" pitchFamily="18" charset="0"/>
              </a:rPr>
              <a:t>it is entered in the requirement database, and it goes though the usual software development phases</a:t>
            </a:r>
          </a:p>
          <a:p>
            <a:pPr marL="274320" indent="-274320">
              <a:buClr>
                <a:schemeClr val="accent3"/>
              </a:buClr>
              <a:buFont typeface="Wingdings 2"/>
              <a:buChar char=""/>
              <a:defRPr/>
            </a:pPr>
            <a:endParaRPr lang="en-US" sz="2000">
              <a:latin typeface="Times New Roman" pitchFamily="18" charset="0"/>
            </a:endParaRPr>
          </a:p>
        </p:txBody>
      </p:sp>
      <p:sp>
        <p:nvSpPr>
          <p:cNvPr id="109572" name="Rectangle 19">
            <a:extLst>
              <a:ext uri="{FF2B5EF4-FFF2-40B4-BE49-F238E27FC236}">
                <a16:creationId xmlns:a16="http://schemas.microsoft.com/office/drawing/2014/main" id="{03A2D3C8-8DE0-4F07-8BB8-AA9357691D82}"/>
              </a:ext>
            </a:extLst>
          </p:cNvPr>
          <p:cNvSpPr>
            <a:spLocks noGrp="1" noChangeArrowheads="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fld id="{BC8FDF4B-C402-4F7C-9445-806996B3A214}" type="slidenum">
              <a:rPr kumimoji="0" lang="en-US" altLang="en-US" sz="1900" b="1" i="0" u="none" strike="noStrike" kern="1200" cap="none" spc="0" normalizeH="0" baseline="0" noProof="0">
                <a:ln>
                  <a:noFill/>
                </a:ln>
                <a:solidFill>
                  <a:srgbClr val="FAFD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6</a:t>
            </a:fld>
            <a:endParaRPr kumimoji="0" lang="en-US" altLang="en-US" sz="1900" b="1" i="0" u="none" strike="noStrike" kern="1200" cap="none" spc="0" normalizeH="0" baseline="0" noProof="0">
              <a:ln>
                <a:noFill/>
              </a:ln>
              <a:solidFill>
                <a:srgbClr val="FAFD00"/>
              </a:solidFill>
              <a:effectLst/>
              <a:uLnTx/>
              <a:uFillTx/>
              <a:latin typeface="Times New Roman" panose="02020603050405020304" pitchFamily="18" charset="0"/>
              <a:ea typeface="+mn-ea"/>
              <a:cs typeface="+mn-cs"/>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618" name="Rectangle 2">
            <a:extLst>
              <a:ext uri="{FF2B5EF4-FFF2-40B4-BE49-F238E27FC236}">
                <a16:creationId xmlns:a16="http://schemas.microsoft.com/office/drawing/2014/main" id="{06415F90-5BEC-4461-9AF8-05693C14C845}"/>
              </a:ext>
            </a:extLst>
          </p:cNvPr>
          <p:cNvSpPr>
            <a:spLocks noGrp="1" noChangeArrowheads="1"/>
          </p:cNvSpPr>
          <p:nvPr>
            <p:ph type="title"/>
          </p:nvPr>
        </p:nvSpPr>
        <p:spPr>
          <a:xfrm>
            <a:off x="804672" y="640080"/>
            <a:ext cx="3282696" cy="5257800"/>
          </a:xfrm>
        </p:spPr>
        <p:txBody>
          <a:bodyPr>
            <a:normAutofit/>
          </a:bodyPr>
          <a:lstStyle/>
          <a:p>
            <a:pPr eaLnBrk="1" hangingPunct="1"/>
            <a:r>
              <a:rPr lang="en-US" altLang="en-US">
                <a:solidFill>
                  <a:schemeClr val="bg1"/>
                </a:solidFill>
                <a:latin typeface="Times New Roman" panose="02020603050405020304" pitchFamily="18" charset="0"/>
              </a:rPr>
              <a:t>Product Sustaining</a:t>
            </a:r>
          </a:p>
        </p:txBody>
      </p:sp>
      <p:sp>
        <p:nvSpPr>
          <p:cNvPr id="390147" name="Rectangle 3">
            <a:extLst>
              <a:ext uri="{FF2B5EF4-FFF2-40B4-BE49-F238E27FC236}">
                <a16:creationId xmlns:a16="http://schemas.microsoft.com/office/drawing/2014/main" id="{17DAEE83-3B67-4EBD-8F15-5A4B71A627E0}"/>
              </a:ext>
            </a:extLst>
          </p:cNvPr>
          <p:cNvSpPr>
            <a:spLocks noGrp="1" noChangeArrowheads="1"/>
          </p:cNvSpPr>
          <p:nvPr>
            <p:ph idx="1"/>
          </p:nvPr>
        </p:nvSpPr>
        <p:spPr>
          <a:xfrm>
            <a:off x="5358384" y="640081"/>
            <a:ext cx="6024654" cy="5257800"/>
          </a:xfrm>
        </p:spPr>
        <p:txBody>
          <a:bodyPr anchor="ctr">
            <a:normAutofit/>
          </a:bodyPr>
          <a:lstStyle/>
          <a:p>
            <a:pPr marL="274320" indent="-274320">
              <a:buClr>
                <a:schemeClr val="accent3"/>
              </a:buClr>
              <a:buNone/>
              <a:defRPr/>
            </a:pPr>
            <a:r>
              <a:rPr lang="en-US" sz="1700" b="1">
                <a:latin typeface="Times New Roman" pitchFamily="18" charset="0"/>
              </a:rPr>
              <a:t>The major tasks of sustaining test engineers are as follows:</a:t>
            </a:r>
          </a:p>
          <a:p>
            <a:pPr marL="274320" indent="-274320">
              <a:buClr>
                <a:schemeClr val="accent3"/>
              </a:buClr>
              <a:buFont typeface="Wingdings 2"/>
              <a:buChar char=""/>
              <a:defRPr/>
            </a:pPr>
            <a:r>
              <a:rPr lang="en-US" sz="1700">
                <a:latin typeface="Times New Roman" pitchFamily="18" charset="0"/>
              </a:rPr>
              <a:t>Interact with customer to understand their real environment</a:t>
            </a:r>
          </a:p>
          <a:p>
            <a:pPr marL="274320" indent="-274320">
              <a:buClr>
                <a:schemeClr val="accent3"/>
              </a:buClr>
              <a:buFont typeface="Wingdings 2"/>
              <a:buChar char=""/>
              <a:defRPr/>
            </a:pPr>
            <a:r>
              <a:rPr lang="en-US" sz="1700">
                <a:latin typeface="Times New Roman" pitchFamily="18" charset="0"/>
              </a:rPr>
              <a:t>Reproduce the issues observed by the customer in the laboratory environment</a:t>
            </a:r>
          </a:p>
          <a:p>
            <a:pPr marL="274320" indent="-274320">
              <a:buClr>
                <a:schemeClr val="accent3"/>
              </a:buClr>
              <a:buFont typeface="Wingdings 2"/>
              <a:buChar char=""/>
              <a:defRPr/>
            </a:pPr>
            <a:r>
              <a:rPr lang="en-US" sz="1700">
                <a:latin typeface="Times New Roman" pitchFamily="18" charset="0"/>
              </a:rPr>
              <a:t>Once the root cause of the problem is known, develop new test cases to verify it</a:t>
            </a:r>
          </a:p>
          <a:p>
            <a:pPr marL="274320" indent="-274320">
              <a:buClr>
                <a:schemeClr val="accent3"/>
              </a:buClr>
              <a:buFont typeface="Wingdings 2"/>
              <a:buChar char=""/>
              <a:defRPr/>
            </a:pPr>
            <a:r>
              <a:rPr lang="en-US" sz="1700">
                <a:latin typeface="Times New Roman" pitchFamily="18" charset="0"/>
              </a:rPr>
              <a:t>Develop upgrade/downgrade test cases from the old image to the new patch image</a:t>
            </a:r>
          </a:p>
          <a:p>
            <a:pPr marL="274320" indent="-274320">
              <a:buClr>
                <a:schemeClr val="accent3"/>
              </a:buClr>
              <a:buFont typeface="Wingdings 2"/>
              <a:buChar char=""/>
              <a:defRPr/>
            </a:pPr>
            <a:r>
              <a:rPr lang="en-US" sz="1700">
                <a:latin typeface="Times New Roman" pitchFamily="18" charset="0"/>
              </a:rPr>
              <a:t>Participate in the code review process</a:t>
            </a:r>
          </a:p>
          <a:p>
            <a:pPr marL="274320" indent="-274320">
              <a:buClr>
                <a:schemeClr val="accent3"/>
              </a:buClr>
              <a:buFont typeface="Wingdings 2"/>
              <a:buChar char=""/>
              <a:defRPr/>
            </a:pPr>
            <a:r>
              <a:rPr lang="en-US" sz="1700">
                <a:latin typeface="Times New Roman" pitchFamily="18" charset="0"/>
              </a:rPr>
              <a:t>Select a subset of regression tests from the existing pool of test cases to ensure that there is no side effect because of the fix</a:t>
            </a:r>
          </a:p>
          <a:p>
            <a:pPr marL="274320" indent="-274320">
              <a:buClr>
                <a:schemeClr val="accent3"/>
              </a:buClr>
              <a:buFont typeface="Wingdings 2"/>
              <a:buChar char=""/>
              <a:defRPr/>
            </a:pPr>
            <a:r>
              <a:rPr lang="en-US" sz="1700">
                <a:latin typeface="Times New Roman" pitchFamily="18" charset="0"/>
              </a:rPr>
              <a:t>Execute the selected test cases</a:t>
            </a:r>
          </a:p>
          <a:p>
            <a:pPr marL="274320" indent="-274320">
              <a:buClr>
                <a:schemeClr val="accent3"/>
              </a:buClr>
              <a:buFont typeface="Wingdings 2"/>
              <a:buChar char=""/>
              <a:defRPr/>
            </a:pPr>
            <a:r>
              <a:rPr lang="en-US" sz="1700">
                <a:latin typeface="Times New Roman" pitchFamily="18" charset="0"/>
              </a:rPr>
              <a:t>Review the release notes for correctness</a:t>
            </a:r>
          </a:p>
          <a:p>
            <a:pPr marL="274320" indent="-274320">
              <a:buClr>
                <a:schemeClr val="accent3"/>
              </a:buClr>
              <a:buFont typeface="Wingdings 2"/>
              <a:buChar char=""/>
              <a:defRPr/>
            </a:pPr>
            <a:r>
              <a:rPr lang="en-US" sz="1700">
                <a:latin typeface="Times New Roman" pitchFamily="18" charset="0"/>
              </a:rPr>
              <a:t>Conduct experiments to evaluate test effectiveness</a:t>
            </a:r>
          </a:p>
        </p:txBody>
      </p:sp>
      <p:sp>
        <p:nvSpPr>
          <p:cNvPr id="111620" name="Rectangle 19">
            <a:extLst>
              <a:ext uri="{FF2B5EF4-FFF2-40B4-BE49-F238E27FC236}">
                <a16:creationId xmlns:a16="http://schemas.microsoft.com/office/drawing/2014/main" id="{FF8651E5-C781-48DC-BA21-023C170D45D1}"/>
              </a:ext>
            </a:extLst>
          </p:cNvPr>
          <p:cNvSpPr>
            <a:spLocks noGrp="1" noChangeArrowheads="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fld id="{BFA53E62-D848-4669-A535-0F2EEF6DF9A3}" type="slidenum">
              <a:rPr kumimoji="0" lang="en-US" altLang="en-US" sz="1900" b="1" i="0" u="none" strike="noStrike" kern="1200" cap="none" spc="0" normalizeH="0" baseline="0" noProof="0" smtClean="0">
                <a:ln>
                  <a:noFill/>
                </a:ln>
                <a:solidFill>
                  <a:srgbClr val="FAFD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7</a:t>
            </a:fld>
            <a:endParaRPr kumimoji="0" lang="en-US" altLang="en-US" sz="1900" b="1" i="0" u="none" strike="noStrike" kern="1200" cap="none" spc="0" normalizeH="0" baseline="0" noProof="0">
              <a:ln>
                <a:noFill/>
              </a:ln>
              <a:solidFill>
                <a:srgbClr val="FAFD00"/>
              </a:solidFill>
              <a:effectLst/>
              <a:uLnTx/>
              <a:uFillTx/>
              <a:latin typeface="Times New Roman" panose="02020603050405020304" pitchFamily="18" charset="0"/>
              <a:ea typeface="+mn-ea"/>
              <a:cs typeface="+mn-cs"/>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1B860E9B-9E69-4E00-9F18-042B60DF7B04}"/>
              </a:ext>
            </a:extLst>
          </p:cNvPr>
          <p:cNvSpPr>
            <a:spLocks noGrp="1" noChangeArrowheads="1"/>
          </p:cNvSpPr>
          <p:nvPr>
            <p:ph type="title"/>
          </p:nvPr>
        </p:nvSpPr>
        <p:spPr/>
        <p:txBody>
          <a:bodyPr/>
          <a:lstStyle/>
          <a:p>
            <a:pPr eaLnBrk="1" hangingPunct="1"/>
            <a:r>
              <a:rPr lang="en-US" altLang="en-US">
                <a:latin typeface="Times New Roman" panose="02020603050405020304" pitchFamily="18" charset="0"/>
              </a:rPr>
              <a:t>Measuring Test Effectiveness</a:t>
            </a:r>
          </a:p>
        </p:txBody>
      </p:sp>
      <p:graphicFrame>
        <p:nvGraphicFramePr>
          <p:cNvPr id="113667" name="Object 4">
            <a:extLst>
              <a:ext uri="{FF2B5EF4-FFF2-40B4-BE49-F238E27FC236}">
                <a16:creationId xmlns:a16="http://schemas.microsoft.com/office/drawing/2014/main" id="{8DDC0BBB-3E81-4952-902C-6F9159CB83B2}"/>
              </a:ext>
            </a:extLst>
          </p:cNvPr>
          <p:cNvGraphicFramePr>
            <a:graphicFrameLocks noGrp="1" noChangeAspect="1"/>
          </p:cNvGraphicFramePr>
          <p:nvPr>
            <p:ph idx="1"/>
          </p:nvPr>
        </p:nvGraphicFramePr>
        <p:xfrm>
          <a:off x="2211388" y="3602039"/>
          <a:ext cx="7226300" cy="612775"/>
        </p:xfrm>
        <a:graphic>
          <a:graphicData uri="http://schemas.openxmlformats.org/presentationml/2006/ole">
            <mc:AlternateContent xmlns:mc="http://schemas.openxmlformats.org/markup-compatibility/2006">
              <mc:Choice xmlns:v="urn:schemas-microsoft-com:vml" Requires="v">
                <p:oleObj name="Equation" r:id="rId3" imgW="2997200" imgH="254000" progId="Equation.3">
                  <p:embed/>
                </p:oleObj>
              </mc:Choice>
              <mc:Fallback>
                <p:oleObj name="Equation" r:id="rId3" imgW="2997200" imgH="254000" progId="Equation.3">
                  <p:embed/>
                  <p:pic>
                    <p:nvPicPr>
                      <p:cNvPr id="113667" name="Object 4">
                        <a:extLst>
                          <a:ext uri="{FF2B5EF4-FFF2-40B4-BE49-F238E27FC236}">
                            <a16:creationId xmlns:a16="http://schemas.microsoft.com/office/drawing/2014/main" id="{8DDC0BBB-3E81-4952-902C-6F9159CB83B2}"/>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388" y="3602039"/>
                        <a:ext cx="72263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68" name="Rectangle 19">
            <a:extLst>
              <a:ext uri="{FF2B5EF4-FFF2-40B4-BE49-F238E27FC236}">
                <a16:creationId xmlns:a16="http://schemas.microsoft.com/office/drawing/2014/main" id="{135BB85F-09C7-4B92-9E5C-AD4917FCE5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9A824F-C66D-4482-BFCE-CFEB7A63B92E}" type="slidenum">
              <a:rPr kumimoji="0" lang="en-US" altLang="en-US" sz="1200" b="1" i="0" u="none" strike="noStrike" kern="1200" cap="none" spc="0" normalizeH="0" baseline="0" noProof="0">
                <a:ln>
                  <a:noFill/>
                </a:ln>
                <a:solidFill>
                  <a:srgbClr val="045C75"/>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1" i="0" u="none" strike="noStrike" kern="1200" cap="none" spc="0" normalizeH="0" baseline="0" noProof="0">
              <a:ln>
                <a:noFill/>
              </a:ln>
              <a:solidFill>
                <a:srgbClr val="045C75"/>
              </a:solidFill>
              <a:effectLst/>
              <a:uLnTx/>
              <a:uFillTx/>
              <a:latin typeface="Times New Roman" panose="02020603050405020304" pitchFamily="18" charset="0"/>
              <a:ea typeface="+mn-ea"/>
              <a:cs typeface="+mn-cs"/>
            </a:endParaRPr>
          </a:p>
        </p:txBody>
      </p:sp>
      <p:sp>
        <p:nvSpPr>
          <p:cNvPr id="113669" name="Rectangle 6">
            <a:extLst>
              <a:ext uri="{FF2B5EF4-FFF2-40B4-BE49-F238E27FC236}">
                <a16:creationId xmlns:a16="http://schemas.microsoft.com/office/drawing/2014/main" id="{04F0FFC5-512A-4324-9FF2-67E362B1FDF7}"/>
              </a:ext>
            </a:extLst>
          </p:cNvPr>
          <p:cNvSpPr>
            <a:spLocks noGrp="1" noChangeArrowheads="1"/>
          </p:cNvSpPr>
          <p:nvPr>
            <p:ph type="body" orient="vert" idx="4294967295"/>
          </p:nvPr>
        </p:nvSpPr>
        <p:spPr>
          <a:xfrm>
            <a:off x="1524000" y="1935164"/>
            <a:ext cx="8229600" cy="4389437"/>
          </a:xfrm>
        </p:spPr>
        <p:txBody>
          <a:bodyPr/>
          <a:lstStyle/>
          <a:p>
            <a:pPr eaLnBrk="1" hangingPunct="1"/>
            <a:r>
              <a:rPr lang="en-US" altLang="en-US">
                <a:latin typeface="Times New Roman" panose="02020603050405020304" pitchFamily="18" charset="0"/>
              </a:rPr>
              <a:t>Defect Removal Efficiency (DRE) metric defined as follows:</a:t>
            </a:r>
          </a:p>
          <a:p>
            <a:pPr eaLnBrk="1" hangingPunct="1">
              <a:buFontTx/>
              <a:buNone/>
            </a:pPr>
            <a:endParaRPr lang="en-US" altLang="en-US">
              <a:latin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7C789E70-5C48-4576-BB81-E096000CC51E}"/>
              </a:ext>
            </a:extLst>
          </p:cNvPr>
          <p:cNvSpPr>
            <a:spLocks noChangeArrowheads="1"/>
          </p:cNvSpPr>
          <p:nvPr/>
        </p:nvSpPr>
        <p:spPr bwMode="auto">
          <a:xfrm>
            <a:off x="2012950" y="560388"/>
            <a:ext cx="8134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13" tIns="46107" rIns="92213" bIns="46107">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a:ln>
                  <a:noFill/>
                </a:ln>
                <a:solidFill>
                  <a:srgbClr val="009DD9"/>
                </a:solidFill>
                <a:effectLst/>
                <a:uLnTx/>
                <a:uFillTx/>
                <a:latin typeface="Times New Roman" panose="02020603050405020304" pitchFamily="18" charset="0"/>
                <a:ea typeface="+mn-ea"/>
                <a:cs typeface="+mn-cs"/>
              </a:rPr>
              <a:t>U. S. SOFTWARE QUALITY AVERAGES CIRCA 2008</a:t>
            </a:r>
          </a:p>
        </p:txBody>
      </p:sp>
      <p:sp>
        <p:nvSpPr>
          <p:cNvPr id="115715" name="Rectangle 3">
            <a:extLst>
              <a:ext uri="{FF2B5EF4-FFF2-40B4-BE49-F238E27FC236}">
                <a16:creationId xmlns:a16="http://schemas.microsoft.com/office/drawing/2014/main" id="{D7F59C94-C72A-4626-A1BA-58EABB950E0F}"/>
              </a:ext>
            </a:extLst>
          </p:cNvPr>
          <p:cNvSpPr>
            <a:spLocks noChangeArrowheads="1"/>
          </p:cNvSpPr>
          <p:nvPr/>
        </p:nvSpPr>
        <p:spPr bwMode="auto">
          <a:xfrm>
            <a:off x="4589463" y="1079500"/>
            <a:ext cx="32766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213" tIns="46107" rIns="92213" bIns="46107">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(Defects per Function Point)</a:t>
            </a:r>
          </a:p>
        </p:txBody>
      </p:sp>
      <p:sp>
        <p:nvSpPr>
          <p:cNvPr id="115716" name="Rectangle 4">
            <a:extLst>
              <a:ext uri="{FF2B5EF4-FFF2-40B4-BE49-F238E27FC236}">
                <a16:creationId xmlns:a16="http://schemas.microsoft.com/office/drawing/2014/main" id="{12054D2C-C7AA-4A61-9E22-19C4885DD495}"/>
              </a:ext>
            </a:extLst>
          </p:cNvPr>
          <p:cNvSpPr>
            <a:spLocks noChangeArrowheads="1"/>
          </p:cNvSpPr>
          <p:nvPr/>
        </p:nvSpPr>
        <p:spPr bwMode="auto">
          <a:xfrm>
            <a:off x="2112964" y="1682751"/>
            <a:ext cx="8142287"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213" tIns="46107" rIns="92213" bIns="46107">
            <a:spAutoFit/>
          </a:bodyPr>
          <a:lstStyle>
            <a:lvl1pPr>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1pPr>
            <a:lvl2pPr marL="742950" indent="-285750">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2pPr>
            <a:lvl3pPr marL="1143000" indent="-228600">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3pPr>
            <a:lvl4pPr marL="1600200" indent="-228600">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4pPr>
            <a:lvl5pPr marL="2057400" indent="-228600">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tabLst>
                <a:tab pos="2232025" algn="ctr"/>
                <a:tab pos="3490913" algn="ctr"/>
                <a:tab pos="5035550" algn="ctr"/>
                <a:tab pos="6294438" algn="ctr"/>
                <a:tab pos="7440613" algn="ctr"/>
              </a:tabLst>
              <a:defRPr sz="2000" b="1">
                <a:solidFill>
                  <a:srgbClr val="FAFD00"/>
                </a:solidFill>
                <a:latin typeface="Times New Roman" panose="02020603050405020304"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System	Commercial	Information	Military	Outsource</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Software	Software	Software	Software	Software</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Potentials	6.0	5.0	4.5	7.0	5.2</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Removal	94%	90%	73%	96%	92%</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Efficiency</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Delivered</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Defects	0.4	0.5	1.2	0.3	0.4</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First Year</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Discovery Rate	65%	70%	30%	75%	60%</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First Year</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Reported	0.26	0.35	0.36	0.23	0.30</a:t>
            </a:r>
          </a:p>
          <a:p>
            <a:pPr marL="0" marR="0" lvl="0" indent="0" algn="l" defTabSz="914400" rtl="0" eaLnBrk="1" fontAlgn="auto" latinLnBrk="0" hangingPunct="1">
              <a:lnSpc>
                <a:spcPct val="100000"/>
              </a:lnSpc>
              <a:spcBef>
                <a:spcPts val="0"/>
              </a:spcBef>
              <a:spcAft>
                <a:spcPts val="0"/>
              </a:spcAft>
              <a:buClrTx/>
              <a:buSzTx/>
              <a:buFontTx/>
              <a:buNone/>
              <a:tabLst>
                <a:tab pos="2232025" algn="ctr"/>
                <a:tab pos="3490913" algn="ctr"/>
                <a:tab pos="5035550" algn="ctr"/>
                <a:tab pos="6294438" algn="ctr"/>
                <a:tab pos="7440613" algn="ctr"/>
              </a:tabLst>
              <a:defRPr/>
            </a:pPr>
            <a:r>
              <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Defects</a:t>
            </a:r>
          </a:p>
        </p:txBody>
      </p:sp>
    </p:spTree>
  </p:cSld>
  <p:clrMapOvr>
    <a:masterClrMapping/>
  </p:clrMapOvr>
  <p:transition/>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6.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TotalTime>
  <Words>2563</Words>
  <Application>Microsoft Office PowerPoint</Application>
  <PresentationFormat>Widescreen</PresentationFormat>
  <Paragraphs>469</Paragraphs>
  <Slides>55</Slides>
  <Notes>18</Notes>
  <HiddenSlides>0</HiddenSlides>
  <MMClips>1</MMClips>
  <ScaleCrop>false</ScaleCrop>
  <HeadingPairs>
    <vt:vector size="8" baseType="variant">
      <vt:variant>
        <vt:lpstr>Fonts Used</vt:lpstr>
      </vt:variant>
      <vt:variant>
        <vt:i4>12</vt:i4>
      </vt:variant>
      <vt:variant>
        <vt:lpstr>Theme</vt:lpstr>
      </vt:variant>
      <vt:variant>
        <vt:i4>7</vt:i4>
      </vt:variant>
      <vt:variant>
        <vt:lpstr>Embedded OLE Servers</vt:lpstr>
      </vt:variant>
      <vt:variant>
        <vt:i4>2</vt:i4>
      </vt:variant>
      <vt:variant>
        <vt:lpstr>Slide Titles</vt:lpstr>
      </vt:variant>
      <vt:variant>
        <vt:i4>55</vt:i4>
      </vt:variant>
    </vt:vector>
  </HeadingPairs>
  <TitlesOfParts>
    <vt:vector size="76" baseType="lpstr">
      <vt:lpstr>Aptos</vt:lpstr>
      <vt:lpstr>Aptos Display</vt:lpstr>
      <vt:lpstr>Arial</vt:lpstr>
      <vt:lpstr>Arial Black</vt:lpstr>
      <vt:lpstr>Calibri</vt:lpstr>
      <vt:lpstr>Calibri Light</vt:lpstr>
      <vt:lpstr>Comic Sans MS</vt:lpstr>
      <vt:lpstr>Courier New</vt:lpstr>
      <vt:lpstr>Rockwell Extra Bold</vt:lpstr>
      <vt:lpstr>Times New Roman</vt:lpstr>
      <vt:lpstr>Wingdings</vt:lpstr>
      <vt:lpstr>Wingdings 2</vt:lpstr>
      <vt:lpstr>Office Theme</vt:lpstr>
      <vt:lpstr>1_Office Theme</vt:lpstr>
      <vt:lpstr>Wood Type</vt:lpstr>
      <vt:lpstr>3_Office Theme</vt:lpstr>
      <vt:lpstr>1_Wood Type</vt:lpstr>
      <vt:lpstr>Ripple</vt:lpstr>
      <vt:lpstr>2_Office Theme</vt:lpstr>
      <vt:lpstr>Equation</vt:lpstr>
      <vt:lpstr>Chart</vt:lpstr>
      <vt:lpstr>Software Engineering CS-UH 2012, FALL 2024 </vt:lpstr>
      <vt:lpstr>agenda</vt:lpstr>
      <vt:lpstr>PowerPoint Presentation</vt:lpstr>
      <vt:lpstr>Beta Testing</vt:lpstr>
      <vt:lpstr>Product Sustaining</vt:lpstr>
      <vt:lpstr>Product Sustaining</vt:lpstr>
      <vt:lpstr>Product Sustaining</vt:lpstr>
      <vt:lpstr>Measuring Test Effectiveness</vt:lpstr>
      <vt:lpstr>PowerPoint Presentation</vt:lpstr>
      <vt:lpstr>PowerPoint Presentation</vt:lpstr>
      <vt:lpstr>INDUSTRY-WIDE DEFECT CAUSES</vt:lpstr>
      <vt:lpstr>INDUSTRY-WIDE DEFECT CAUSES</vt:lpstr>
      <vt:lpstr>Spoilage Metric</vt:lpstr>
      <vt:lpstr>Spoilage Metric</vt:lpstr>
      <vt:lpstr>Spoilage Metric</vt:lpstr>
      <vt:lpstr>Spoilage Metric</vt:lpstr>
      <vt:lpstr> TEST YOUR KNOWLEDGE</vt:lpstr>
      <vt:lpstr>PowerPoint Presentation</vt:lpstr>
      <vt:lpstr>PowerPoint Presentation</vt:lpstr>
      <vt:lpstr>PowerPoint Presentation</vt:lpstr>
      <vt:lpstr>Risk Management</vt:lpstr>
      <vt:lpstr>Risk Management</vt:lpstr>
      <vt:lpstr>Risk Classification</vt:lpstr>
      <vt:lpstr>Examples of risks</vt:lpstr>
      <vt:lpstr>The risk management process</vt:lpstr>
      <vt:lpstr>Affordability and win-win negotiation</vt:lpstr>
      <vt:lpstr>What is“affordable”?</vt:lpstr>
      <vt:lpstr>Example 1: price gouging</vt:lpstr>
      <vt:lpstr>Risk matrix approach to affordability optimization</vt:lpstr>
      <vt:lpstr>Problem with understanding win conditions</vt:lpstr>
      <vt:lpstr>Other problems with customer win conditions</vt:lpstr>
      <vt:lpstr>Resolving client win conditions</vt:lpstr>
      <vt:lpstr>Win-win negotiating</vt:lpstr>
      <vt:lpstr>Example 2</vt:lpstr>
      <vt:lpstr>Example 3</vt:lpstr>
      <vt:lpstr>Example 4</vt:lpstr>
      <vt:lpstr>Traceability Help in Mitigating Risks</vt:lpstr>
      <vt:lpstr>Traceability</vt:lpstr>
      <vt:lpstr>PowerPoint Presentation</vt:lpstr>
      <vt:lpstr>PowerPoint Presentation</vt:lpstr>
      <vt:lpstr>PowerPoint Presentation</vt:lpstr>
      <vt:lpstr>PowerPoint Presentation</vt:lpstr>
      <vt:lpstr>The Test Coverage Matrix</vt:lpstr>
      <vt:lpstr>Test Coverage Matrix</vt:lpstr>
      <vt:lpstr>Test Coverage Matrix : Example</vt:lpstr>
      <vt:lpstr>NASA Requirements Taxonomy and Tracebility</vt:lpstr>
      <vt:lpstr>NASA Requirements Taxonomy </vt:lpstr>
      <vt:lpstr>Requirements Metrics</vt:lpstr>
      <vt:lpstr>Requirement Links to Tests</vt:lpstr>
      <vt:lpstr>Requirement Links to Tests : Level 3</vt:lpstr>
      <vt:lpstr>Requirement linkage to Tests : Level 4</vt:lpstr>
      <vt:lpstr>Test Span</vt:lpstr>
      <vt:lpstr>Testing Complexity</vt:lpstr>
      <vt:lpstr>Testing Complexity</vt:lpstr>
      <vt:lpstr>Readings , Assignments, Project 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CS-UH 2012, Spring 2024</dc:title>
  <dc:creator>Kassab, Mohamad Hassan</dc:creator>
  <cp:lastModifiedBy>Kassab, Mohamad Hassan</cp:lastModifiedBy>
  <cp:revision>14</cp:revision>
  <dcterms:created xsi:type="dcterms:W3CDTF">2024-04-24T20:34:49Z</dcterms:created>
  <dcterms:modified xsi:type="dcterms:W3CDTF">2025-04-10T06:55:03Z</dcterms:modified>
</cp:coreProperties>
</file>